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66"/>
  </p:notesMasterIdLst>
  <p:sldIdLst>
    <p:sldId id="256" r:id="rId2"/>
    <p:sldId id="325" r:id="rId3"/>
    <p:sldId id="324" r:id="rId4"/>
    <p:sldId id="257" r:id="rId5"/>
    <p:sldId id="258" r:id="rId6"/>
    <p:sldId id="272" r:id="rId7"/>
    <p:sldId id="264" r:id="rId8"/>
    <p:sldId id="259" r:id="rId9"/>
    <p:sldId id="261" r:id="rId10"/>
    <p:sldId id="269" r:id="rId11"/>
    <p:sldId id="283" r:id="rId12"/>
    <p:sldId id="270" r:id="rId13"/>
    <p:sldId id="271" r:id="rId14"/>
    <p:sldId id="285" r:id="rId15"/>
    <p:sldId id="287" r:id="rId16"/>
    <p:sldId id="288" r:id="rId17"/>
    <p:sldId id="289" r:id="rId18"/>
    <p:sldId id="290" r:id="rId19"/>
    <p:sldId id="286" r:id="rId20"/>
    <p:sldId id="273" r:id="rId21"/>
    <p:sldId id="292" r:id="rId22"/>
    <p:sldId id="291" r:id="rId23"/>
    <p:sldId id="275" r:id="rId24"/>
    <p:sldId id="280" r:id="rId25"/>
    <p:sldId id="294" r:id="rId26"/>
    <p:sldId id="276" r:id="rId27"/>
    <p:sldId id="282" r:id="rId28"/>
    <p:sldId id="293" r:id="rId29"/>
    <p:sldId id="262" r:id="rId30"/>
    <p:sldId id="277" r:id="rId31"/>
    <p:sldId id="274" r:id="rId32"/>
    <p:sldId id="295" r:id="rId33"/>
    <p:sldId id="296" r:id="rId34"/>
    <p:sldId id="297" r:id="rId35"/>
    <p:sldId id="278" r:id="rId36"/>
    <p:sldId id="265" r:id="rId37"/>
    <p:sldId id="298" r:id="rId38"/>
    <p:sldId id="299" r:id="rId39"/>
    <p:sldId id="300" r:id="rId40"/>
    <p:sldId id="301" r:id="rId41"/>
    <p:sldId id="302" r:id="rId42"/>
    <p:sldId id="303" r:id="rId43"/>
    <p:sldId id="304" r:id="rId44"/>
    <p:sldId id="305" r:id="rId45"/>
    <p:sldId id="306" r:id="rId46"/>
    <p:sldId id="307" r:id="rId47"/>
    <p:sldId id="308" r:id="rId48"/>
    <p:sldId id="314" r:id="rId49"/>
    <p:sldId id="266" r:id="rId50"/>
    <p:sldId id="310" r:id="rId51"/>
    <p:sldId id="309" r:id="rId52"/>
    <p:sldId id="311" r:id="rId53"/>
    <p:sldId id="267" r:id="rId54"/>
    <p:sldId id="313" r:id="rId55"/>
    <p:sldId id="315" r:id="rId56"/>
    <p:sldId id="268" r:id="rId57"/>
    <p:sldId id="316" r:id="rId58"/>
    <p:sldId id="317" r:id="rId59"/>
    <p:sldId id="318" r:id="rId60"/>
    <p:sldId id="319" r:id="rId61"/>
    <p:sldId id="320" r:id="rId62"/>
    <p:sldId id="321" r:id="rId63"/>
    <p:sldId id="260" r:id="rId64"/>
    <p:sldId id="28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685A"/>
    <a:srgbClr val="94C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462" autoAdjust="0"/>
  </p:normalViewPr>
  <p:slideViewPr>
    <p:cSldViewPr snapToGrid="0">
      <p:cViewPr varScale="1">
        <p:scale>
          <a:sx n="66" d="100"/>
          <a:sy n="66" d="100"/>
        </p:scale>
        <p:origin x="678"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B88CF0-C984-4A34-AAFC-313BDFFF26F7}" type="doc">
      <dgm:prSet loTypeId="urn:microsoft.com/office/officeart/2005/8/layout/hProcess11" loCatId="process" qsTypeId="urn:microsoft.com/office/officeart/2005/8/quickstyle/simple1" qsCatId="simple" csTypeId="urn:microsoft.com/office/officeart/2005/8/colors/accent1_2" csCatId="accent1" phldr="1"/>
      <dgm:spPr/>
    </dgm:pt>
    <dgm:pt modelId="{35B31F13-C60E-49DB-A9F1-E913BA0AE642}">
      <dgm:prSet phldrT="[Text]"/>
      <dgm:spPr>
        <a:solidFill>
          <a:schemeClr val="accent6">
            <a:lumMod val="60000"/>
            <a:lumOff val="40000"/>
          </a:schemeClr>
        </a:solidFill>
      </dgm:spPr>
      <dgm:t>
        <a:bodyPr/>
        <a:lstStyle/>
        <a:p>
          <a:r>
            <a:rPr lang="en-US" dirty="0" smtClean="0"/>
            <a:t>Ethan </a:t>
          </a:r>
          <a:r>
            <a:rPr lang="en-US" dirty="0" err="1" smtClean="0"/>
            <a:t>Marcotte</a:t>
          </a:r>
          <a:r>
            <a:rPr lang="en-US" dirty="0" smtClean="0"/>
            <a:t> – </a:t>
          </a:r>
          <a:r>
            <a:rPr lang="en-US" i="1" dirty="0" smtClean="0"/>
            <a:t>Responsive Web Design</a:t>
          </a:r>
          <a:endParaRPr lang="en-US" i="1" dirty="0"/>
        </a:p>
      </dgm:t>
    </dgm:pt>
    <dgm:pt modelId="{DA8E3F6B-CC3C-4920-B53E-DFD521578513}" type="parTrans" cxnId="{D74699EB-88D8-4B03-81EA-80262298F4D9}">
      <dgm:prSet/>
      <dgm:spPr/>
      <dgm:t>
        <a:bodyPr/>
        <a:lstStyle/>
        <a:p>
          <a:endParaRPr lang="en-US"/>
        </a:p>
      </dgm:t>
    </dgm:pt>
    <dgm:pt modelId="{9E39C392-E683-4327-94D9-124D1B5403F5}" type="sibTrans" cxnId="{D74699EB-88D8-4B03-81EA-80262298F4D9}">
      <dgm:prSet/>
      <dgm:spPr/>
      <dgm:t>
        <a:bodyPr/>
        <a:lstStyle/>
        <a:p>
          <a:endParaRPr lang="en-US"/>
        </a:p>
      </dgm:t>
    </dgm:pt>
    <dgm:pt modelId="{2FC2C0B1-6B5E-41DB-BBF3-B4B82A9EC97A}">
      <dgm:prSet phldrT="[Text]"/>
      <dgm:spPr/>
      <dgm:t>
        <a:bodyPr/>
        <a:lstStyle/>
        <a:p>
          <a:r>
            <a:rPr lang="en-US" dirty="0" smtClean="0"/>
            <a:t>Jason Grigsby – </a:t>
          </a:r>
          <a:r>
            <a:rPr lang="en-US" i="1" dirty="0" smtClean="0"/>
            <a:t>CSS Media Query for Mobile is Fool’s Gold</a:t>
          </a:r>
          <a:endParaRPr lang="en-US" i="1" dirty="0"/>
        </a:p>
      </dgm:t>
    </dgm:pt>
    <dgm:pt modelId="{4BA1513C-8CCF-4A06-ACB4-3862E2298CD0}" type="parTrans" cxnId="{65FED0F9-5037-4932-A8FE-1394C87231C3}">
      <dgm:prSet/>
      <dgm:spPr/>
      <dgm:t>
        <a:bodyPr/>
        <a:lstStyle/>
        <a:p>
          <a:endParaRPr lang="en-US"/>
        </a:p>
      </dgm:t>
    </dgm:pt>
    <dgm:pt modelId="{EAA13FF6-CDD5-4FEB-9466-07EBC71FBF63}" type="sibTrans" cxnId="{65FED0F9-5037-4932-A8FE-1394C87231C3}">
      <dgm:prSet/>
      <dgm:spPr/>
      <dgm:t>
        <a:bodyPr/>
        <a:lstStyle/>
        <a:p>
          <a:endParaRPr lang="en-US"/>
        </a:p>
      </dgm:t>
    </dgm:pt>
    <dgm:pt modelId="{87AC0B72-5F51-487A-B66F-02463A1A0FA0}">
      <dgm:prSet phldrT="[Text]"/>
      <dgm:spPr/>
      <dgm:t>
        <a:bodyPr/>
        <a:lstStyle/>
        <a:p>
          <a:r>
            <a:rPr lang="en-US" dirty="0" smtClean="0"/>
            <a:t>Approx. 2.9e+9 articles, galleries, samples, </a:t>
          </a:r>
          <a:r>
            <a:rPr lang="en-US" dirty="0" err="1" smtClean="0"/>
            <a:t>etc</a:t>
          </a:r>
          <a:endParaRPr lang="en-US" dirty="0"/>
        </a:p>
      </dgm:t>
    </dgm:pt>
    <dgm:pt modelId="{DB785A18-DEF4-4808-9231-D645D077F254}" type="parTrans" cxnId="{94697E67-BAD8-4762-8F0A-E67196EA4602}">
      <dgm:prSet/>
      <dgm:spPr/>
      <dgm:t>
        <a:bodyPr/>
        <a:lstStyle/>
        <a:p>
          <a:endParaRPr lang="en-US"/>
        </a:p>
      </dgm:t>
    </dgm:pt>
    <dgm:pt modelId="{EB17FA27-0415-4857-BD5A-B6033CB59340}" type="sibTrans" cxnId="{94697E67-BAD8-4762-8F0A-E67196EA4602}">
      <dgm:prSet/>
      <dgm:spPr/>
      <dgm:t>
        <a:bodyPr/>
        <a:lstStyle/>
        <a:p>
          <a:endParaRPr lang="en-US"/>
        </a:p>
      </dgm:t>
    </dgm:pt>
    <dgm:pt modelId="{38B1DC17-0A31-47C3-82A5-183415E11E56}">
      <dgm:prSet phldrT="[Text]"/>
      <dgm:spPr>
        <a:solidFill>
          <a:schemeClr val="accent6">
            <a:lumMod val="60000"/>
            <a:lumOff val="40000"/>
          </a:schemeClr>
        </a:solidFill>
      </dgm:spPr>
      <dgm:t>
        <a:bodyPr/>
        <a:lstStyle/>
        <a:p>
          <a:r>
            <a:rPr lang="en-US" dirty="0" smtClean="0"/>
            <a:t>May 2010</a:t>
          </a:r>
          <a:endParaRPr lang="en-US" dirty="0"/>
        </a:p>
      </dgm:t>
    </dgm:pt>
    <dgm:pt modelId="{B0BA6C05-6A76-4ED7-AC23-76B00EEF5570}" type="parTrans" cxnId="{1A97F4C5-2591-4428-856C-22244A951418}">
      <dgm:prSet/>
      <dgm:spPr/>
      <dgm:t>
        <a:bodyPr/>
        <a:lstStyle/>
        <a:p>
          <a:endParaRPr lang="en-US"/>
        </a:p>
      </dgm:t>
    </dgm:pt>
    <dgm:pt modelId="{5380057E-7629-4D46-9D1C-DB8395E7560A}" type="sibTrans" cxnId="{1A97F4C5-2591-4428-856C-22244A951418}">
      <dgm:prSet/>
      <dgm:spPr/>
      <dgm:t>
        <a:bodyPr/>
        <a:lstStyle/>
        <a:p>
          <a:endParaRPr lang="en-US"/>
        </a:p>
      </dgm:t>
    </dgm:pt>
    <dgm:pt modelId="{DC874624-6638-41B3-8D16-B1C07F67DB0C}">
      <dgm:prSet phldrT="[Text]"/>
      <dgm:spPr/>
      <dgm:t>
        <a:bodyPr/>
        <a:lstStyle/>
        <a:p>
          <a:r>
            <a:rPr lang="en-US" i="0" dirty="0" smtClean="0"/>
            <a:t>John </a:t>
          </a:r>
          <a:r>
            <a:rPr lang="en-US" i="0" dirty="0" err="1" smtClean="0"/>
            <a:t>Allsopp</a:t>
          </a:r>
          <a:r>
            <a:rPr lang="en-US" i="0" dirty="0" smtClean="0"/>
            <a:t> – </a:t>
          </a:r>
          <a:r>
            <a:rPr lang="en-US" i="1" dirty="0" smtClean="0"/>
            <a:t>A Dao of Web Design</a:t>
          </a:r>
          <a:endParaRPr lang="en-US" i="1" dirty="0"/>
        </a:p>
      </dgm:t>
    </dgm:pt>
    <dgm:pt modelId="{65501B12-D1E4-4CE2-8B1A-225FEED22743}" type="parTrans" cxnId="{4AA90CD5-DDAC-4E58-B7D4-849491B04D67}">
      <dgm:prSet/>
      <dgm:spPr/>
      <dgm:t>
        <a:bodyPr/>
        <a:lstStyle/>
        <a:p>
          <a:endParaRPr lang="en-US"/>
        </a:p>
      </dgm:t>
    </dgm:pt>
    <dgm:pt modelId="{772D40DB-F6C3-443E-85D1-89D4DA1B7044}" type="sibTrans" cxnId="{4AA90CD5-DDAC-4E58-B7D4-849491B04D67}">
      <dgm:prSet/>
      <dgm:spPr/>
      <dgm:t>
        <a:bodyPr/>
        <a:lstStyle/>
        <a:p>
          <a:endParaRPr lang="en-US"/>
        </a:p>
      </dgm:t>
    </dgm:pt>
    <dgm:pt modelId="{72F67B8F-FEE2-49E6-B2D6-9286D4D63D96}">
      <dgm:prSet phldrT="[Text]"/>
      <dgm:spPr/>
      <dgm:t>
        <a:bodyPr/>
        <a:lstStyle/>
        <a:p>
          <a:r>
            <a:rPr lang="en-US" i="0" dirty="0" smtClean="0"/>
            <a:t>April 2000</a:t>
          </a:r>
          <a:endParaRPr lang="en-US" i="0" dirty="0"/>
        </a:p>
      </dgm:t>
    </dgm:pt>
    <dgm:pt modelId="{42962DC3-87F8-4C85-B4F3-0FEC00D47A85}" type="parTrans" cxnId="{E762E23F-1B27-470B-9567-BD8630844235}">
      <dgm:prSet/>
      <dgm:spPr/>
      <dgm:t>
        <a:bodyPr/>
        <a:lstStyle/>
        <a:p>
          <a:endParaRPr lang="en-US"/>
        </a:p>
      </dgm:t>
    </dgm:pt>
    <dgm:pt modelId="{01F13543-C5A5-48F3-B8A1-DD305F21FCBE}" type="sibTrans" cxnId="{E762E23F-1B27-470B-9567-BD8630844235}">
      <dgm:prSet/>
      <dgm:spPr/>
      <dgm:t>
        <a:bodyPr/>
        <a:lstStyle/>
        <a:p>
          <a:endParaRPr lang="en-US"/>
        </a:p>
      </dgm:t>
    </dgm:pt>
    <dgm:pt modelId="{D3F308CB-43A6-4DCA-A209-A021942E08FB}">
      <dgm:prSet phldrT="[Text]"/>
      <dgm:spPr/>
      <dgm:t>
        <a:bodyPr/>
        <a:lstStyle/>
        <a:p>
          <a:r>
            <a:rPr lang="en-US" dirty="0" smtClean="0"/>
            <a:t>April 2013</a:t>
          </a:r>
          <a:endParaRPr lang="en-US" dirty="0"/>
        </a:p>
      </dgm:t>
    </dgm:pt>
    <dgm:pt modelId="{BC1F1554-A36D-4809-AD9A-E55C9BAB7FE2}" type="parTrans" cxnId="{BDFD141B-7806-4924-BE29-A7AAE1A1961F}">
      <dgm:prSet/>
      <dgm:spPr/>
      <dgm:t>
        <a:bodyPr/>
        <a:lstStyle/>
        <a:p>
          <a:endParaRPr lang="en-US"/>
        </a:p>
      </dgm:t>
    </dgm:pt>
    <dgm:pt modelId="{332D2F65-5895-4394-8B21-B5AAAD65AEB9}" type="sibTrans" cxnId="{BDFD141B-7806-4924-BE29-A7AAE1A1961F}">
      <dgm:prSet/>
      <dgm:spPr/>
      <dgm:t>
        <a:bodyPr/>
        <a:lstStyle/>
        <a:p>
          <a:endParaRPr lang="en-US"/>
        </a:p>
      </dgm:t>
    </dgm:pt>
    <dgm:pt modelId="{3B69B63C-3B01-40C6-8166-BB05AE209EFA}">
      <dgm:prSet phldrT="[Text]"/>
      <dgm:spPr/>
      <dgm:t>
        <a:bodyPr/>
        <a:lstStyle/>
        <a:p>
          <a:r>
            <a:rPr lang="en-US" dirty="0" smtClean="0"/>
            <a:t>August 2010</a:t>
          </a:r>
          <a:endParaRPr lang="en-US" dirty="0"/>
        </a:p>
      </dgm:t>
    </dgm:pt>
    <dgm:pt modelId="{B5344DBD-5FFF-4C1B-8A20-58741DA65F9C}" type="parTrans" cxnId="{15CA432E-9D87-4CB8-A4D1-114467115C62}">
      <dgm:prSet/>
      <dgm:spPr/>
      <dgm:t>
        <a:bodyPr/>
        <a:lstStyle/>
        <a:p>
          <a:endParaRPr lang="en-US"/>
        </a:p>
      </dgm:t>
    </dgm:pt>
    <dgm:pt modelId="{2868B673-0B0F-48E7-87E0-329F805F4323}" type="sibTrans" cxnId="{15CA432E-9D87-4CB8-A4D1-114467115C62}">
      <dgm:prSet/>
      <dgm:spPr/>
      <dgm:t>
        <a:bodyPr/>
        <a:lstStyle/>
        <a:p>
          <a:endParaRPr lang="en-US"/>
        </a:p>
      </dgm:t>
    </dgm:pt>
    <dgm:pt modelId="{E983D070-B464-47F2-94E8-4F68084EF140}">
      <dgm:prSet phldrT="[Text]"/>
      <dgm:spPr/>
      <dgm:t>
        <a:bodyPr/>
        <a:lstStyle/>
        <a:p>
          <a:r>
            <a:rPr lang="en-US" dirty="0" smtClean="0"/>
            <a:t>Luke </a:t>
          </a:r>
          <a:r>
            <a:rPr lang="en-US" dirty="0" err="1" smtClean="0"/>
            <a:t>Wroblewski</a:t>
          </a:r>
          <a:r>
            <a:rPr lang="en-US" dirty="0" smtClean="0"/>
            <a:t> –</a:t>
          </a:r>
          <a:r>
            <a:rPr lang="en-US" i="1" dirty="0" smtClean="0"/>
            <a:t>Mobile First</a:t>
          </a:r>
          <a:endParaRPr lang="en-US" i="1" dirty="0"/>
        </a:p>
      </dgm:t>
    </dgm:pt>
    <dgm:pt modelId="{8548BAA8-A8DB-4590-B755-26EE2AB683EA}" type="parTrans" cxnId="{811D6C03-371B-44E3-ABCF-82BC26F0EE54}">
      <dgm:prSet/>
      <dgm:spPr/>
      <dgm:t>
        <a:bodyPr/>
        <a:lstStyle/>
        <a:p>
          <a:endParaRPr lang="en-US"/>
        </a:p>
      </dgm:t>
    </dgm:pt>
    <dgm:pt modelId="{5405431F-4156-4C6F-BBC2-A66FBDC384F8}" type="sibTrans" cxnId="{811D6C03-371B-44E3-ABCF-82BC26F0EE54}">
      <dgm:prSet/>
      <dgm:spPr/>
      <dgm:t>
        <a:bodyPr/>
        <a:lstStyle/>
        <a:p>
          <a:endParaRPr lang="en-US"/>
        </a:p>
      </dgm:t>
    </dgm:pt>
    <dgm:pt modelId="{8A1A4BA2-0785-4E01-B2FF-6B57F2F8E052}">
      <dgm:prSet/>
      <dgm:spPr/>
      <dgm:t>
        <a:bodyPr/>
        <a:lstStyle/>
        <a:p>
          <a:r>
            <a:rPr lang="en-US" dirty="0" smtClean="0"/>
            <a:t>October 2011</a:t>
          </a:r>
          <a:endParaRPr lang="en-US" dirty="0"/>
        </a:p>
      </dgm:t>
    </dgm:pt>
    <dgm:pt modelId="{B203457F-1185-42B3-8EC0-4630178A8770}" type="parTrans" cxnId="{D04B6D65-3CE1-41B4-B766-694C95B11723}">
      <dgm:prSet/>
      <dgm:spPr/>
      <dgm:t>
        <a:bodyPr/>
        <a:lstStyle/>
        <a:p>
          <a:endParaRPr lang="en-US"/>
        </a:p>
      </dgm:t>
    </dgm:pt>
    <dgm:pt modelId="{13E537A5-2762-4021-9AC9-9E92BEDAEBBE}" type="sibTrans" cxnId="{D04B6D65-3CE1-41B4-B766-694C95B11723}">
      <dgm:prSet/>
      <dgm:spPr/>
      <dgm:t>
        <a:bodyPr/>
        <a:lstStyle/>
        <a:p>
          <a:endParaRPr lang="en-US"/>
        </a:p>
      </dgm:t>
    </dgm:pt>
    <dgm:pt modelId="{8E01383D-C2EE-4849-BC9D-721A863F9881}" type="pres">
      <dgm:prSet presAssocID="{17B88CF0-C984-4A34-AAFC-313BDFFF26F7}" presName="Name0" presStyleCnt="0">
        <dgm:presLayoutVars>
          <dgm:dir/>
          <dgm:resizeHandles val="exact"/>
        </dgm:presLayoutVars>
      </dgm:prSet>
      <dgm:spPr/>
    </dgm:pt>
    <dgm:pt modelId="{03FE2644-10F5-47EB-80F3-068A57DD88DF}" type="pres">
      <dgm:prSet presAssocID="{17B88CF0-C984-4A34-AAFC-313BDFFF26F7}" presName="arrow" presStyleLbl="bgShp" presStyleIdx="0" presStyleCnt="1"/>
      <dgm:spPr/>
    </dgm:pt>
    <dgm:pt modelId="{CB61C219-B24C-4CA1-86E7-5C664A9E3631}" type="pres">
      <dgm:prSet presAssocID="{17B88CF0-C984-4A34-AAFC-313BDFFF26F7}" presName="points" presStyleCnt="0"/>
      <dgm:spPr/>
    </dgm:pt>
    <dgm:pt modelId="{7E46F342-12DB-4444-B7EF-7F52EC92978F}" type="pres">
      <dgm:prSet presAssocID="{DC874624-6638-41B3-8D16-B1C07F67DB0C}" presName="compositeA" presStyleCnt="0"/>
      <dgm:spPr/>
    </dgm:pt>
    <dgm:pt modelId="{58552593-D6A7-4533-B791-C13C34AB9641}" type="pres">
      <dgm:prSet presAssocID="{DC874624-6638-41B3-8D16-B1C07F67DB0C}" presName="textA" presStyleLbl="revTx" presStyleIdx="0" presStyleCnt="5">
        <dgm:presLayoutVars>
          <dgm:bulletEnabled val="1"/>
        </dgm:presLayoutVars>
      </dgm:prSet>
      <dgm:spPr/>
      <dgm:t>
        <a:bodyPr/>
        <a:lstStyle/>
        <a:p>
          <a:endParaRPr lang="en-US"/>
        </a:p>
      </dgm:t>
    </dgm:pt>
    <dgm:pt modelId="{D79B8139-972E-4BF2-A5EA-AB1BAA2D1773}" type="pres">
      <dgm:prSet presAssocID="{DC874624-6638-41B3-8D16-B1C07F67DB0C}" presName="circleA" presStyleLbl="node1" presStyleIdx="0" presStyleCnt="5"/>
      <dgm:spPr/>
    </dgm:pt>
    <dgm:pt modelId="{BC43E1D1-6EE9-4445-9510-1E27B1FABC22}" type="pres">
      <dgm:prSet presAssocID="{DC874624-6638-41B3-8D16-B1C07F67DB0C}" presName="spaceA" presStyleCnt="0"/>
      <dgm:spPr/>
    </dgm:pt>
    <dgm:pt modelId="{45BF4C1F-DC11-4EB6-A051-54DFC183A1A2}" type="pres">
      <dgm:prSet presAssocID="{772D40DB-F6C3-443E-85D1-89D4DA1B7044}" presName="space" presStyleCnt="0"/>
      <dgm:spPr/>
    </dgm:pt>
    <dgm:pt modelId="{F268A174-03D7-4B61-B5EC-C95F037F74B1}" type="pres">
      <dgm:prSet presAssocID="{35B31F13-C60E-49DB-A9F1-E913BA0AE642}" presName="compositeB" presStyleCnt="0"/>
      <dgm:spPr/>
    </dgm:pt>
    <dgm:pt modelId="{C8F6B166-FE49-46A9-95A1-7ED9F83AB600}" type="pres">
      <dgm:prSet presAssocID="{35B31F13-C60E-49DB-A9F1-E913BA0AE642}" presName="textB" presStyleLbl="revTx" presStyleIdx="1" presStyleCnt="5">
        <dgm:presLayoutVars>
          <dgm:bulletEnabled val="1"/>
        </dgm:presLayoutVars>
      </dgm:prSet>
      <dgm:spPr/>
      <dgm:t>
        <a:bodyPr/>
        <a:lstStyle/>
        <a:p>
          <a:endParaRPr lang="en-US"/>
        </a:p>
      </dgm:t>
    </dgm:pt>
    <dgm:pt modelId="{66C90CDE-A06E-41A4-A5F2-3267D0A1954C}" type="pres">
      <dgm:prSet presAssocID="{35B31F13-C60E-49DB-A9F1-E913BA0AE642}" presName="circleB" presStyleLbl="node1" presStyleIdx="1" presStyleCnt="5"/>
      <dgm:spPr/>
    </dgm:pt>
    <dgm:pt modelId="{F4BEA192-DE0C-432E-B3E8-42D34127C5FE}" type="pres">
      <dgm:prSet presAssocID="{35B31F13-C60E-49DB-A9F1-E913BA0AE642}" presName="spaceB" presStyleCnt="0"/>
      <dgm:spPr/>
    </dgm:pt>
    <dgm:pt modelId="{2E629253-D8C5-4965-A206-8D5CF30FB64F}" type="pres">
      <dgm:prSet presAssocID="{9E39C392-E683-4327-94D9-124D1B5403F5}" presName="space" presStyleCnt="0"/>
      <dgm:spPr/>
    </dgm:pt>
    <dgm:pt modelId="{303AA20E-11A1-4CAD-9253-A31169D02F7C}" type="pres">
      <dgm:prSet presAssocID="{2FC2C0B1-6B5E-41DB-BBF3-B4B82A9EC97A}" presName="compositeA" presStyleCnt="0"/>
      <dgm:spPr/>
    </dgm:pt>
    <dgm:pt modelId="{FFC55768-04BF-49F4-B544-528A1B3FDC97}" type="pres">
      <dgm:prSet presAssocID="{2FC2C0B1-6B5E-41DB-BBF3-B4B82A9EC97A}" presName="textA" presStyleLbl="revTx" presStyleIdx="2" presStyleCnt="5">
        <dgm:presLayoutVars>
          <dgm:bulletEnabled val="1"/>
        </dgm:presLayoutVars>
      </dgm:prSet>
      <dgm:spPr/>
      <dgm:t>
        <a:bodyPr/>
        <a:lstStyle/>
        <a:p>
          <a:endParaRPr lang="en-US"/>
        </a:p>
      </dgm:t>
    </dgm:pt>
    <dgm:pt modelId="{28E71BF3-35B7-4430-9597-50CD5533084A}" type="pres">
      <dgm:prSet presAssocID="{2FC2C0B1-6B5E-41DB-BBF3-B4B82A9EC97A}" presName="circleA" presStyleLbl="node1" presStyleIdx="2" presStyleCnt="5"/>
      <dgm:spPr/>
    </dgm:pt>
    <dgm:pt modelId="{CC5F51C8-3587-4B19-AF7D-13BC251ACB0B}" type="pres">
      <dgm:prSet presAssocID="{2FC2C0B1-6B5E-41DB-BBF3-B4B82A9EC97A}" presName="spaceA" presStyleCnt="0"/>
      <dgm:spPr/>
    </dgm:pt>
    <dgm:pt modelId="{AB5D58F8-EEB0-4A1C-8A02-EE7AF4ADE9AB}" type="pres">
      <dgm:prSet presAssocID="{EAA13FF6-CDD5-4FEB-9466-07EBC71FBF63}" presName="space" presStyleCnt="0"/>
      <dgm:spPr/>
    </dgm:pt>
    <dgm:pt modelId="{5E653019-BA64-4FBA-8BA3-02C1B10FE6DF}" type="pres">
      <dgm:prSet presAssocID="{E983D070-B464-47F2-94E8-4F68084EF140}" presName="compositeB" presStyleCnt="0"/>
      <dgm:spPr/>
    </dgm:pt>
    <dgm:pt modelId="{B14C6C98-4205-4F70-9D3F-189230DCCE11}" type="pres">
      <dgm:prSet presAssocID="{E983D070-B464-47F2-94E8-4F68084EF140}" presName="textB" presStyleLbl="revTx" presStyleIdx="3" presStyleCnt="5">
        <dgm:presLayoutVars>
          <dgm:bulletEnabled val="1"/>
        </dgm:presLayoutVars>
      </dgm:prSet>
      <dgm:spPr/>
      <dgm:t>
        <a:bodyPr/>
        <a:lstStyle/>
        <a:p>
          <a:endParaRPr lang="en-US"/>
        </a:p>
      </dgm:t>
    </dgm:pt>
    <dgm:pt modelId="{A46DA321-5CD1-4EC0-8891-AEB4593796EA}" type="pres">
      <dgm:prSet presAssocID="{E983D070-B464-47F2-94E8-4F68084EF140}" presName="circleB" presStyleLbl="node1" presStyleIdx="3" presStyleCnt="5"/>
      <dgm:spPr/>
    </dgm:pt>
    <dgm:pt modelId="{D930B792-B0EB-4D1A-9EBB-4F4E1D69DF47}" type="pres">
      <dgm:prSet presAssocID="{E983D070-B464-47F2-94E8-4F68084EF140}" presName="spaceB" presStyleCnt="0"/>
      <dgm:spPr/>
    </dgm:pt>
    <dgm:pt modelId="{0F66BAAC-B9E9-4CE6-97D2-F7B77A666681}" type="pres">
      <dgm:prSet presAssocID="{5405431F-4156-4C6F-BBC2-A66FBDC384F8}" presName="space" presStyleCnt="0"/>
      <dgm:spPr/>
    </dgm:pt>
    <dgm:pt modelId="{48BBEDA2-7D26-42C1-ABCC-F85CF97CD07A}" type="pres">
      <dgm:prSet presAssocID="{87AC0B72-5F51-487A-B66F-02463A1A0FA0}" presName="compositeA" presStyleCnt="0"/>
      <dgm:spPr/>
    </dgm:pt>
    <dgm:pt modelId="{5C9581BA-4015-44FE-8A91-CD3B2DB48D2E}" type="pres">
      <dgm:prSet presAssocID="{87AC0B72-5F51-487A-B66F-02463A1A0FA0}" presName="textA" presStyleLbl="revTx" presStyleIdx="4" presStyleCnt="5">
        <dgm:presLayoutVars>
          <dgm:bulletEnabled val="1"/>
        </dgm:presLayoutVars>
      </dgm:prSet>
      <dgm:spPr/>
      <dgm:t>
        <a:bodyPr/>
        <a:lstStyle/>
        <a:p>
          <a:endParaRPr lang="en-US"/>
        </a:p>
      </dgm:t>
    </dgm:pt>
    <dgm:pt modelId="{711BD101-E81F-4F57-92E3-D99A157D86A6}" type="pres">
      <dgm:prSet presAssocID="{87AC0B72-5F51-487A-B66F-02463A1A0FA0}" presName="circleA" presStyleLbl="node1" presStyleIdx="4" presStyleCnt="5"/>
      <dgm:spPr/>
    </dgm:pt>
    <dgm:pt modelId="{C6C8604B-FE8A-4B78-B0DD-B04C5D4ED122}" type="pres">
      <dgm:prSet presAssocID="{87AC0B72-5F51-487A-B66F-02463A1A0FA0}" presName="spaceA" presStyleCnt="0"/>
      <dgm:spPr/>
    </dgm:pt>
  </dgm:ptLst>
  <dgm:cxnLst>
    <dgm:cxn modelId="{B7CD4313-24E6-4731-B7E4-4A22551FCA23}" type="presOf" srcId="{D3F308CB-43A6-4DCA-A209-A021942E08FB}" destId="{5C9581BA-4015-44FE-8A91-CD3B2DB48D2E}" srcOrd="0" destOrd="1" presId="urn:microsoft.com/office/officeart/2005/8/layout/hProcess11"/>
    <dgm:cxn modelId="{811D6C03-371B-44E3-ABCF-82BC26F0EE54}" srcId="{17B88CF0-C984-4A34-AAFC-313BDFFF26F7}" destId="{E983D070-B464-47F2-94E8-4F68084EF140}" srcOrd="3" destOrd="0" parTransId="{8548BAA8-A8DB-4590-B755-26EE2AB683EA}" sibTransId="{5405431F-4156-4C6F-BBC2-A66FBDC384F8}"/>
    <dgm:cxn modelId="{95D49363-10D0-46E4-83EE-D17BA820F9C9}" type="presOf" srcId="{17B88CF0-C984-4A34-AAFC-313BDFFF26F7}" destId="{8E01383D-C2EE-4849-BC9D-721A863F9881}" srcOrd="0" destOrd="0" presId="urn:microsoft.com/office/officeart/2005/8/layout/hProcess11"/>
    <dgm:cxn modelId="{94697E67-BAD8-4762-8F0A-E67196EA4602}" srcId="{17B88CF0-C984-4A34-AAFC-313BDFFF26F7}" destId="{87AC0B72-5F51-487A-B66F-02463A1A0FA0}" srcOrd="4" destOrd="0" parTransId="{DB785A18-DEF4-4808-9231-D645D077F254}" sibTransId="{EB17FA27-0415-4857-BD5A-B6033CB59340}"/>
    <dgm:cxn modelId="{3AB23C85-7986-4B9F-B301-77DAB2459C03}" type="presOf" srcId="{8A1A4BA2-0785-4E01-B2FF-6B57F2F8E052}" destId="{B14C6C98-4205-4F70-9D3F-189230DCCE11}" srcOrd="0" destOrd="1" presId="urn:microsoft.com/office/officeart/2005/8/layout/hProcess11"/>
    <dgm:cxn modelId="{1A97F4C5-2591-4428-856C-22244A951418}" srcId="{35B31F13-C60E-49DB-A9F1-E913BA0AE642}" destId="{38B1DC17-0A31-47C3-82A5-183415E11E56}" srcOrd="0" destOrd="0" parTransId="{B0BA6C05-6A76-4ED7-AC23-76B00EEF5570}" sibTransId="{5380057E-7629-4D46-9D1C-DB8395E7560A}"/>
    <dgm:cxn modelId="{13E42AFF-BE16-4814-8E9C-A4109D21CA8C}" type="presOf" srcId="{72F67B8F-FEE2-49E6-B2D6-9286D4D63D96}" destId="{58552593-D6A7-4533-B791-C13C34AB9641}" srcOrd="0" destOrd="1" presId="urn:microsoft.com/office/officeart/2005/8/layout/hProcess11"/>
    <dgm:cxn modelId="{A96046C5-4C9E-4B2E-ACF3-8244C5413474}" type="presOf" srcId="{2FC2C0B1-6B5E-41DB-BBF3-B4B82A9EC97A}" destId="{FFC55768-04BF-49F4-B544-528A1B3FDC97}" srcOrd="0" destOrd="0" presId="urn:microsoft.com/office/officeart/2005/8/layout/hProcess11"/>
    <dgm:cxn modelId="{44B89E19-3BD5-4151-B912-65530977A529}" type="presOf" srcId="{E983D070-B464-47F2-94E8-4F68084EF140}" destId="{B14C6C98-4205-4F70-9D3F-189230DCCE11}" srcOrd="0" destOrd="0" presId="urn:microsoft.com/office/officeart/2005/8/layout/hProcess11"/>
    <dgm:cxn modelId="{3EA0C341-84D9-4626-A92A-EC4B089A939D}" type="presOf" srcId="{3B69B63C-3B01-40C6-8166-BB05AE209EFA}" destId="{FFC55768-04BF-49F4-B544-528A1B3FDC97}" srcOrd="0" destOrd="1" presId="urn:microsoft.com/office/officeart/2005/8/layout/hProcess11"/>
    <dgm:cxn modelId="{D04B6D65-3CE1-41B4-B766-694C95B11723}" srcId="{E983D070-B464-47F2-94E8-4F68084EF140}" destId="{8A1A4BA2-0785-4E01-B2FF-6B57F2F8E052}" srcOrd="0" destOrd="0" parTransId="{B203457F-1185-42B3-8EC0-4630178A8770}" sibTransId="{13E537A5-2762-4021-9AC9-9E92BEDAEBBE}"/>
    <dgm:cxn modelId="{D74699EB-88D8-4B03-81EA-80262298F4D9}" srcId="{17B88CF0-C984-4A34-AAFC-313BDFFF26F7}" destId="{35B31F13-C60E-49DB-A9F1-E913BA0AE642}" srcOrd="1" destOrd="0" parTransId="{DA8E3F6B-CC3C-4920-B53E-DFD521578513}" sibTransId="{9E39C392-E683-4327-94D9-124D1B5403F5}"/>
    <dgm:cxn modelId="{BDFD141B-7806-4924-BE29-A7AAE1A1961F}" srcId="{87AC0B72-5F51-487A-B66F-02463A1A0FA0}" destId="{D3F308CB-43A6-4DCA-A209-A021942E08FB}" srcOrd="0" destOrd="0" parTransId="{BC1F1554-A36D-4809-AD9A-E55C9BAB7FE2}" sibTransId="{332D2F65-5895-4394-8B21-B5AAAD65AEB9}"/>
    <dgm:cxn modelId="{E762E23F-1B27-470B-9567-BD8630844235}" srcId="{DC874624-6638-41B3-8D16-B1C07F67DB0C}" destId="{72F67B8F-FEE2-49E6-B2D6-9286D4D63D96}" srcOrd="0" destOrd="0" parTransId="{42962DC3-87F8-4C85-B4F3-0FEC00D47A85}" sibTransId="{01F13543-C5A5-48F3-B8A1-DD305F21FCBE}"/>
    <dgm:cxn modelId="{65FED0F9-5037-4932-A8FE-1394C87231C3}" srcId="{17B88CF0-C984-4A34-AAFC-313BDFFF26F7}" destId="{2FC2C0B1-6B5E-41DB-BBF3-B4B82A9EC97A}" srcOrd="2" destOrd="0" parTransId="{4BA1513C-8CCF-4A06-ACB4-3862E2298CD0}" sibTransId="{EAA13FF6-CDD5-4FEB-9466-07EBC71FBF63}"/>
    <dgm:cxn modelId="{E7D84F08-0A25-4511-9DF9-F8D7B8F9F290}" type="presOf" srcId="{87AC0B72-5F51-487A-B66F-02463A1A0FA0}" destId="{5C9581BA-4015-44FE-8A91-CD3B2DB48D2E}" srcOrd="0" destOrd="0" presId="urn:microsoft.com/office/officeart/2005/8/layout/hProcess11"/>
    <dgm:cxn modelId="{4AA90CD5-DDAC-4E58-B7D4-849491B04D67}" srcId="{17B88CF0-C984-4A34-AAFC-313BDFFF26F7}" destId="{DC874624-6638-41B3-8D16-B1C07F67DB0C}" srcOrd="0" destOrd="0" parTransId="{65501B12-D1E4-4CE2-8B1A-225FEED22743}" sibTransId="{772D40DB-F6C3-443E-85D1-89D4DA1B7044}"/>
    <dgm:cxn modelId="{F44ABCFC-A2CF-4C7E-BB8A-15CFE2008349}" type="presOf" srcId="{35B31F13-C60E-49DB-A9F1-E913BA0AE642}" destId="{C8F6B166-FE49-46A9-95A1-7ED9F83AB600}" srcOrd="0" destOrd="0" presId="urn:microsoft.com/office/officeart/2005/8/layout/hProcess11"/>
    <dgm:cxn modelId="{957EB864-A71B-4D93-AE0F-E74726F8B3F0}" type="presOf" srcId="{38B1DC17-0A31-47C3-82A5-183415E11E56}" destId="{C8F6B166-FE49-46A9-95A1-7ED9F83AB600}" srcOrd="0" destOrd="1" presId="urn:microsoft.com/office/officeart/2005/8/layout/hProcess11"/>
    <dgm:cxn modelId="{D4B57BFF-D3DC-4DC9-BFA3-4636A119E8E9}" type="presOf" srcId="{DC874624-6638-41B3-8D16-B1C07F67DB0C}" destId="{58552593-D6A7-4533-B791-C13C34AB9641}" srcOrd="0" destOrd="0" presId="urn:microsoft.com/office/officeart/2005/8/layout/hProcess11"/>
    <dgm:cxn modelId="{15CA432E-9D87-4CB8-A4D1-114467115C62}" srcId="{2FC2C0B1-6B5E-41DB-BBF3-B4B82A9EC97A}" destId="{3B69B63C-3B01-40C6-8166-BB05AE209EFA}" srcOrd="0" destOrd="0" parTransId="{B5344DBD-5FFF-4C1B-8A20-58741DA65F9C}" sibTransId="{2868B673-0B0F-48E7-87E0-329F805F4323}"/>
    <dgm:cxn modelId="{8F55428B-6AB3-4573-895B-957DB6CE17AB}" type="presParOf" srcId="{8E01383D-C2EE-4849-BC9D-721A863F9881}" destId="{03FE2644-10F5-47EB-80F3-068A57DD88DF}" srcOrd="0" destOrd="0" presId="urn:microsoft.com/office/officeart/2005/8/layout/hProcess11"/>
    <dgm:cxn modelId="{0259A775-0A61-4CFA-8437-8B4BA291B388}" type="presParOf" srcId="{8E01383D-C2EE-4849-BC9D-721A863F9881}" destId="{CB61C219-B24C-4CA1-86E7-5C664A9E3631}" srcOrd="1" destOrd="0" presId="urn:microsoft.com/office/officeart/2005/8/layout/hProcess11"/>
    <dgm:cxn modelId="{59F12CE0-F04F-4F4D-981C-6C6E45B89ADB}" type="presParOf" srcId="{CB61C219-B24C-4CA1-86E7-5C664A9E3631}" destId="{7E46F342-12DB-4444-B7EF-7F52EC92978F}" srcOrd="0" destOrd="0" presId="urn:microsoft.com/office/officeart/2005/8/layout/hProcess11"/>
    <dgm:cxn modelId="{BC09223F-7C4B-442F-9354-4B75D34A8017}" type="presParOf" srcId="{7E46F342-12DB-4444-B7EF-7F52EC92978F}" destId="{58552593-D6A7-4533-B791-C13C34AB9641}" srcOrd="0" destOrd="0" presId="urn:microsoft.com/office/officeart/2005/8/layout/hProcess11"/>
    <dgm:cxn modelId="{50F985AE-4487-43C2-8097-8EAFB7FB1041}" type="presParOf" srcId="{7E46F342-12DB-4444-B7EF-7F52EC92978F}" destId="{D79B8139-972E-4BF2-A5EA-AB1BAA2D1773}" srcOrd="1" destOrd="0" presId="urn:microsoft.com/office/officeart/2005/8/layout/hProcess11"/>
    <dgm:cxn modelId="{C4F34C96-3606-41D4-A9D3-163A0F8B6B86}" type="presParOf" srcId="{7E46F342-12DB-4444-B7EF-7F52EC92978F}" destId="{BC43E1D1-6EE9-4445-9510-1E27B1FABC22}" srcOrd="2" destOrd="0" presId="urn:microsoft.com/office/officeart/2005/8/layout/hProcess11"/>
    <dgm:cxn modelId="{E01D89CC-5D16-4D24-8B6B-AAB89150D765}" type="presParOf" srcId="{CB61C219-B24C-4CA1-86E7-5C664A9E3631}" destId="{45BF4C1F-DC11-4EB6-A051-54DFC183A1A2}" srcOrd="1" destOrd="0" presId="urn:microsoft.com/office/officeart/2005/8/layout/hProcess11"/>
    <dgm:cxn modelId="{C498772B-FA69-423F-B452-96B803E9D747}" type="presParOf" srcId="{CB61C219-B24C-4CA1-86E7-5C664A9E3631}" destId="{F268A174-03D7-4B61-B5EC-C95F037F74B1}" srcOrd="2" destOrd="0" presId="urn:microsoft.com/office/officeart/2005/8/layout/hProcess11"/>
    <dgm:cxn modelId="{A4B54391-7D36-4620-9B2F-96A4EC6A7185}" type="presParOf" srcId="{F268A174-03D7-4B61-B5EC-C95F037F74B1}" destId="{C8F6B166-FE49-46A9-95A1-7ED9F83AB600}" srcOrd="0" destOrd="0" presId="urn:microsoft.com/office/officeart/2005/8/layout/hProcess11"/>
    <dgm:cxn modelId="{5F1C51DC-E587-42AE-AA0D-D807E0731A82}" type="presParOf" srcId="{F268A174-03D7-4B61-B5EC-C95F037F74B1}" destId="{66C90CDE-A06E-41A4-A5F2-3267D0A1954C}" srcOrd="1" destOrd="0" presId="urn:microsoft.com/office/officeart/2005/8/layout/hProcess11"/>
    <dgm:cxn modelId="{CC2043AA-A73E-4DAA-B07E-2E0A1788B45E}" type="presParOf" srcId="{F268A174-03D7-4B61-B5EC-C95F037F74B1}" destId="{F4BEA192-DE0C-432E-B3E8-42D34127C5FE}" srcOrd="2" destOrd="0" presId="urn:microsoft.com/office/officeart/2005/8/layout/hProcess11"/>
    <dgm:cxn modelId="{734A7A67-5C83-4181-9129-3FC95C5337C3}" type="presParOf" srcId="{CB61C219-B24C-4CA1-86E7-5C664A9E3631}" destId="{2E629253-D8C5-4965-A206-8D5CF30FB64F}" srcOrd="3" destOrd="0" presId="urn:microsoft.com/office/officeart/2005/8/layout/hProcess11"/>
    <dgm:cxn modelId="{EEE8D415-1DD9-418C-8C4F-DEF5D40590DF}" type="presParOf" srcId="{CB61C219-B24C-4CA1-86E7-5C664A9E3631}" destId="{303AA20E-11A1-4CAD-9253-A31169D02F7C}" srcOrd="4" destOrd="0" presId="urn:microsoft.com/office/officeart/2005/8/layout/hProcess11"/>
    <dgm:cxn modelId="{5145F54B-4C90-43BA-8C30-879855CFBA2C}" type="presParOf" srcId="{303AA20E-11A1-4CAD-9253-A31169D02F7C}" destId="{FFC55768-04BF-49F4-B544-528A1B3FDC97}" srcOrd="0" destOrd="0" presId="urn:microsoft.com/office/officeart/2005/8/layout/hProcess11"/>
    <dgm:cxn modelId="{CC871699-7D25-4B77-93DA-12CB2EAD8908}" type="presParOf" srcId="{303AA20E-11A1-4CAD-9253-A31169D02F7C}" destId="{28E71BF3-35B7-4430-9597-50CD5533084A}" srcOrd="1" destOrd="0" presId="urn:microsoft.com/office/officeart/2005/8/layout/hProcess11"/>
    <dgm:cxn modelId="{65B79129-0800-459B-B5DD-5100C5FB643D}" type="presParOf" srcId="{303AA20E-11A1-4CAD-9253-A31169D02F7C}" destId="{CC5F51C8-3587-4B19-AF7D-13BC251ACB0B}" srcOrd="2" destOrd="0" presId="urn:microsoft.com/office/officeart/2005/8/layout/hProcess11"/>
    <dgm:cxn modelId="{83C33382-E931-4FA4-857C-58D175E4589F}" type="presParOf" srcId="{CB61C219-B24C-4CA1-86E7-5C664A9E3631}" destId="{AB5D58F8-EEB0-4A1C-8A02-EE7AF4ADE9AB}" srcOrd="5" destOrd="0" presId="urn:microsoft.com/office/officeart/2005/8/layout/hProcess11"/>
    <dgm:cxn modelId="{06A559BA-6718-49F0-96F1-FA0CB6819846}" type="presParOf" srcId="{CB61C219-B24C-4CA1-86E7-5C664A9E3631}" destId="{5E653019-BA64-4FBA-8BA3-02C1B10FE6DF}" srcOrd="6" destOrd="0" presId="urn:microsoft.com/office/officeart/2005/8/layout/hProcess11"/>
    <dgm:cxn modelId="{18841919-2726-4EAA-A5A9-C992FFC80D96}" type="presParOf" srcId="{5E653019-BA64-4FBA-8BA3-02C1B10FE6DF}" destId="{B14C6C98-4205-4F70-9D3F-189230DCCE11}" srcOrd="0" destOrd="0" presId="urn:microsoft.com/office/officeart/2005/8/layout/hProcess11"/>
    <dgm:cxn modelId="{57DFF4A3-1BB9-46C8-B39D-C4D11A52E931}" type="presParOf" srcId="{5E653019-BA64-4FBA-8BA3-02C1B10FE6DF}" destId="{A46DA321-5CD1-4EC0-8891-AEB4593796EA}" srcOrd="1" destOrd="0" presId="urn:microsoft.com/office/officeart/2005/8/layout/hProcess11"/>
    <dgm:cxn modelId="{B4442851-AB3E-4E00-869C-FC4FD75A0C69}" type="presParOf" srcId="{5E653019-BA64-4FBA-8BA3-02C1B10FE6DF}" destId="{D930B792-B0EB-4D1A-9EBB-4F4E1D69DF47}" srcOrd="2" destOrd="0" presId="urn:microsoft.com/office/officeart/2005/8/layout/hProcess11"/>
    <dgm:cxn modelId="{145D657D-A4D4-4B07-BEC6-A6D9DB192AE8}" type="presParOf" srcId="{CB61C219-B24C-4CA1-86E7-5C664A9E3631}" destId="{0F66BAAC-B9E9-4CE6-97D2-F7B77A666681}" srcOrd="7" destOrd="0" presId="urn:microsoft.com/office/officeart/2005/8/layout/hProcess11"/>
    <dgm:cxn modelId="{F24FBEF8-2708-4D49-99AE-60EC68B67D6F}" type="presParOf" srcId="{CB61C219-B24C-4CA1-86E7-5C664A9E3631}" destId="{48BBEDA2-7D26-42C1-ABCC-F85CF97CD07A}" srcOrd="8" destOrd="0" presId="urn:microsoft.com/office/officeart/2005/8/layout/hProcess11"/>
    <dgm:cxn modelId="{45BDCFEC-A575-4538-BC2B-DEC2382EFCEA}" type="presParOf" srcId="{48BBEDA2-7D26-42C1-ABCC-F85CF97CD07A}" destId="{5C9581BA-4015-44FE-8A91-CD3B2DB48D2E}" srcOrd="0" destOrd="0" presId="urn:microsoft.com/office/officeart/2005/8/layout/hProcess11"/>
    <dgm:cxn modelId="{A870C876-7701-43EB-BFE8-32BCE893037D}" type="presParOf" srcId="{48BBEDA2-7D26-42C1-ABCC-F85CF97CD07A}" destId="{711BD101-E81F-4F57-92E3-D99A157D86A6}" srcOrd="1" destOrd="0" presId="urn:microsoft.com/office/officeart/2005/8/layout/hProcess11"/>
    <dgm:cxn modelId="{C42CE019-AD0E-499D-8285-05F3D6FFA8F8}" type="presParOf" srcId="{48BBEDA2-7D26-42C1-ABCC-F85CF97CD07A}" destId="{C6C8604B-FE8A-4B78-B0DD-B04C5D4ED12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E2644-10F5-47EB-80F3-068A57DD88DF}">
      <dsp:nvSpPr>
        <dsp:cNvPr id="0" name=""/>
        <dsp:cNvSpPr/>
      </dsp:nvSpPr>
      <dsp:spPr>
        <a:xfrm>
          <a:off x="0" y="1393031"/>
          <a:ext cx="11823700" cy="185737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552593-D6A7-4533-B791-C13C34AB9641}">
      <dsp:nvSpPr>
        <dsp:cNvPr id="0" name=""/>
        <dsp:cNvSpPr/>
      </dsp:nvSpPr>
      <dsp:spPr>
        <a:xfrm>
          <a:off x="4676" y="0"/>
          <a:ext cx="2044611"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lvl="0" algn="l" defTabSz="800100">
            <a:lnSpc>
              <a:spcPct val="90000"/>
            </a:lnSpc>
            <a:spcBef>
              <a:spcPct val="0"/>
            </a:spcBef>
            <a:spcAft>
              <a:spcPct val="35000"/>
            </a:spcAft>
          </a:pPr>
          <a:r>
            <a:rPr lang="en-US" sz="1800" i="0" kern="1200" dirty="0" smtClean="0"/>
            <a:t>John </a:t>
          </a:r>
          <a:r>
            <a:rPr lang="en-US" sz="1800" i="0" kern="1200" dirty="0" err="1" smtClean="0"/>
            <a:t>Allsopp</a:t>
          </a:r>
          <a:r>
            <a:rPr lang="en-US" sz="1800" i="0" kern="1200" dirty="0" smtClean="0"/>
            <a:t> – </a:t>
          </a:r>
          <a:r>
            <a:rPr lang="en-US" sz="1800" i="1" kern="1200" dirty="0" smtClean="0"/>
            <a:t>A Dao of Web Design</a:t>
          </a:r>
          <a:endParaRPr lang="en-US" sz="1800" i="1" kern="1200" dirty="0"/>
        </a:p>
        <a:p>
          <a:pPr marL="114300" lvl="1" indent="-114300" algn="l" defTabSz="622300">
            <a:lnSpc>
              <a:spcPct val="90000"/>
            </a:lnSpc>
            <a:spcBef>
              <a:spcPct val="0"/>
            </a:spcBef>
            <a:spcAft>
              <a:spcPct val="15000"/>
            </a:spcAft>
            <a:buChar char="••"/>
          </a:pPr>
          <a:r>
            <a:rPr lang="en-US" sz="1400" i="0" kern="1200" dirty="0" smtClean="0"/>
            <a:t>April 2000</a:t>
          </a:r>
          <a:endParaRPr lang="en-US" sz="1400" i="0" kern="1200" dirty="0"/>
        </a:p>
      </dsp:txBody>
      <dsp:txXfrm>
        <a:off x="4676" y="0"/>
        <a:ext cx="2044611" cy="1857374"/>
      </dsp:txXfrm>
    </dsp:sp>
    <dsp:sp modelId="{D79B8139-972E-4BF2-A5EA-AB1BAA2D1773}">
      <dsp:nvSpPr>
        <dsp:cNvPr id="0" name=""/>
        <dsp:cNvSpPr/>
      </dsp:nvSpPr>
      <dsp:spPr>
        <a:xfrm>
          <a:off x="794810" y="2089546"/>
          <a:ext cx="464343" cy="4643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F6B166-FE49-46A9-95A1-7ED9F83AB600}">
      <dsp:nvSpPr>
        <dsp:cNvPr id="0" name=""/>
        <dsp:cNvSpPr/>
      </dsp:nvSpPr>
      <dsp:spPr>
        <a:xfrm>
          <a:off x="2151517" y="2786062"/>
          <a:ext cx="2044611" cy="1857374"/>
        </a:xfrm>
        <a:prstGeom prst="rect">
          <a:avLst/>
        </a:prstGeom>
        <a:solidFill>
          <a:schemeClr val="accent6">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1">
          <a:noAutofit/>
        </a:bodyPr>
        <a:lstStyle/>
        <a:p>
          <a:pPr lvl="0" algn="l" defTabSz="800100">
            <a:lnSpc>
              <a:spcPct val="90000"/>
            </a:lnSpc>
            <a:spcBef>
              <a:spcPct val="0"/>
            </a:spcBef>
            <a:spcAft>
              <a:spcPct val="35000"/>
            </a:spcAft>
          </a:pPr>
          <a:r>
            <a:rPr lang="en-US" sz="1800" kern="1200" dirty="0" smtClean="0"/>
            <a:t>Ethan </a:t>
          </a:r>
          <a:r>
            <a:rPr lang="en-US" sz="1800" kern="1200" dirty="0" err="1" smtClean="0"/>
            <a:t>Marcotte</a:t>
          </a:r>
          <a:r>
            <a:rPr lang="en-US" sz="1800" kern="1200" dirty="0" smtClean="0"/>
            <a:t> – </a:t>
          </a:r>
          <a:r>
            <a:rPr lang="en-US" sz="1800" i="1" kern="1200" dirty="0" smtClean="0"/>
            <a:t>Responsive Web Design</a:t>
          </a:r>
          <a:endParaRPr lang="en-US" sz="1800" i="1" kern="1200" dirty="0"/>
        </a:p>
        <a:p>
          <a:pPr marL="114300" lvl="1" indent="-114300" algn="l" defTabSz="622300">
            <a:lnSpc>
              <a:spcPct val="90000"/>
            </a:lnSpc>
            <a:spcBef>
              <a:spcPct val="0"/>
            </a:spcBef>
            <a:spcAft>
              <a:spcPct val="15000"/>
            </a:spcAft>
            <a:buChar char="••"/>
          </a:pPr>
          <a:r>
            <a:rPr lang="en-US" sz="1400" kern="1200" dirty="0" smtClean="0"/>
            <a:t>May 2010</a:t>
          </a:r>
          <a:endParaRPr lang="en-US" sz="1400" kern="1200" dirty="0"/>
        </a:p>
      </dsp:txBody>
      <dsp:txXfrm>
        <a:off x="2151517" y="2786062"/>
        <a:ext cx="2044611" cy="1857374"/>
      </dsp:txXfrm>
    </dsp:sp>
    <dsp:sp modelId="{66C90CDE-A06E-41A4-A5F2-3267D0A1954C}">
      <dsp:nvSpPr>
        <dsp:cNvPr id="0" name=""/>
        <dsp:cNvSpPr/>
      </dsp:nvSpPr>
      <dsp:spPr>
        <a:xfrm>
          <a:off x="2941651" y="2089546"/>
          <a:ext cx="464343" cy="4643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C55768-04BF-49F4-B544-528A1B3FDC97}">
      <dsp:nvSpPr>
        <dsp:cNvPr id="0" name=""/>
        <dsp:cNvSpPr/>
      </dsp:nvSpPr>
      <dsp:spPr>
        <a:xfrm>
          <a:off x="4298359" y="0"/>
          <a:ext cx="2044611"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lvl="0" algn="l" defTabSz="800100">
            <a:lnSpc>
              <a:spcPct val="90000"/>
            </a:lnSpc>
            <a:spcBef>
              <a:spcPct val="0"/>
            </a:spcBef>
            <a:spcAft>
              <a:spcPct val="35000"/>
            </a:spcAft>
          </a:pPr>
          <a:r>
            <a:rPr lang="en-US" sz="1800" kern="1200" dirty="0" smtClean="0"/>
            <a:t>Jason Grigsby – </a:t>
          </a:r>
          <a:r>
            <a:rPr lang="en-US" sz="1800" i="1" kern="1200" dirty="0" smtClean="0"/>
            <a:t>CSS Media Query for Mobile is Fool’s Gold</a:t>
          </a:r>
          <a:endParaRPr lang="en-US" sz="1800" i="1" kern="1200" dirty="0"/>
        </a:p>
        <a:p>
          <a:pPr marL="114300" lvl="1" indent="-114300" algn="l" defTabSz="622300">
            <a:lnSpc>
              <a:spcPct val="90000"/>
            </a:lnSpc>
            <a:spcBef>
              <a:spcPct val="0"/>
            </a:spcBef>
            <a:spcAft>
              <a:spcPct val="15000"/>
            </a:spcAft>
            <a:buChar char="••"/>
          </a:pPr>
          <a:r>
            <a:rPr lang="en-US" sz="1400" kern="1200" dirty="0" smtClean="0"/>
            <a:t>August 2010</a:t>
          </a:r>
          <a:endParaRPr lang="en-US" sz="1400" kern="1200" dirty="0"/>
        </a:p>
      </dsp:txBody>
      <dsp:txXfrm>
        <a:off x="4298359" y="0"/>
        <a:ext cx="2044611" cy="1857374"/>
      </dsp:txXfrm>
    </dsp:sp>
    <dsp:sp modelId="{28E71BF3-35B7-4430-9597-50CD5533084A}">
      <dsp:nvSpPr>
        <dsp:cNvPr id="0" name=""/>
        <dsp:cNvSpPr/>
      </dsp:nvSpPr>
      <dsp:spPr>
        <a:xfrm>
          <a:off x="5088493" y="2089546"/>
          <a:ext cx="464343" cy="4643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4C6C98-4205-4F70-9D3F-189230DCCE11}">
      <dsp:nvSpPr>
        <dsp:cNvPr id="0" name=""/>
        <dsp:cNvSpPr/>
      </dsp:nvSpPr>
      <dsp:spPr>
        <a:xfrm>
          <a:off x="6445201" y="2786062"/>
          <a:ext cx="2044611"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1">
          <a:noAutofit/>
        </a:bodyPr>
        <a:lstStyle/>
        <a:p>
          <a:pPr lvl="0" algn="l" defTabSz="800100">
            <a:lnSpc>
              <a:spcPct val="90000"/>
            </a:lnSpc>
            <a:spcBef>
              <a:spcPct val="0"/>
            </a:spcBef>
            <a:spcAft>
              <a:spcPct val="35000"/>
            </a:spcAft>
          </a:pPr>
          <a:r>
            <a:rPr lang="en-US" sz="1800" kern="1200" dirty="0" smtClean="0"/>
            <a:t>Luke </a:t>
          </a:r>
          <a:r>
            <a:rPr lang="en-US" sz="1800" kern="1200" dirty="0" err="1" smtClean="0"/>
            <a:t>Wroblewski</a:t>
          </a:r>
          <a:r>
            <a:rPr lang="en-US" sz="1800" kern="1200" dirty="0" smtClean="0"/>
            <a:t> –</a:t>
          </a:r>
          <a:r>
            <a:rPr lang="en-US" sz="1800" i="1" kern="1200" dirty="0" smtClean="0"/>
            <a:t>Mobile First</a:t>
          </a:r>
          <a:endParaRPr lang="en-US" sz="1800" i="1" kern="1200" dirty="0"/>
        </a:p>
        <a:p>
          <a:pPr marL="114300" lvl="1" indent="-114300" algn="l" defTabSz="622300">
            <a:lnSpc>
              <a:spcPct val="90000"/>
            </a:lnSpc>
            <a:spcBef>
              <a:spcPct val="0"/>
            </a:spcBef>
            <a:spcAft>
              <a:spcPct val="15000"/>
            </a:spcAft>
            <a:buChar char="••"/>
          </a:pPr>
          <a:r>
            <a:rPr lang="en-US" sz="1400" kern="1200" dirty="0" smtClean="0"/>
            <a:t>October 2011</a:t>
          </a:r>
          <a:endParaRPr lang="en-US" sz="1400" kern="1200" dirty="0"/>
        </a:p>
      </dsp:txBody>
      <dsp:txXfrm>
        <a:off x="6445201" y="2786062"/>
        <a:ext cx="2044611" cy="1857374"/>
      </dsp:txXfrm>
    </dsp:sp>
    <dsp:sp modelId="{A46DA321-5CD1-4EC0-8891-AEB4593796EA}">
      <dsp:nvSpPr>
        <dsp:cNvPr id="0" name=""/>
        <dsp:cNvSpPr/>
      </dsp:nvSpPr>
      <dsp:spPr>
        <a:xfrm>
          <a:off x="7235334" y="2089546"/>
          <a:ext cx="464343" cy="4643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9581BA-4015-44FE-8A91-CD3B2DB48D2E}">
      <dsp:nvSpPr>
        <dsp:cNvPr id="0" name=""/>
        <dsp:cNvSpPr/>
      </dsp:nvSpPr>
      <dsp:spPr>
        <a:xfrm>
          <a:off x="8592042" y="0"/>
          <a:ext cx="2044611"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lvl="0" algn="l" defTabSz="800100">
            <a:lnSpc>
              <a:spcPct val="90000"/>
            </a:lnSpc>
            <a:spcBef>
              <a:spcPct val="0"/>
            </a:spcBef>
            <a:spcAft>
              <a:spcPct val="35000"/>
            </a:spcAft>
          </a:pPr>
          <a:r>
            <a:rPr lang="en-US" sz="1800" kern="1200" dirty="0" smtClean="0"/>
            <a:t>Approx. 2.9e+9 articles, galleries, samples, </a:t>
          </a:r>
          <a:r>
            <a:rPr lang="en-US" sz="1800" kern="1200" dirty="0" err="1" smtClean="0"/>
            <a:t>etc</a:t>
          </a:r>
          <a:endParaRPr lang="en-US" sz="1800" kern="1200" dirty="0"/>
        </a:p>
        <a:p>
          <a:pPr marL="114300" lvl="1" indent="-114300" algn="l" defTabSz="622300">
            <a:lnSpc>
              <a:spcPct val="90000"/>
            </a:lnSpc>
            <a:spcBef>
              <a:spcPct val="0"/>
            </a:spcBef>
            <a:spcAft>
              <a:spcPct val="15000"/>
            </a:spcAft>
            <a:buChar char="••"/>
          </a:pPr>
          <a:r>
            <a:rPr lang="en-US" sz="1400" kern="1200" dirty="0" smtClean="0"/>
            <a:t>April 2013</a:t>
          </a:r>
          <a:endParaRPr lang="en-US" sz="1400" kern="1200" dirty="0"/>
        </a:p>
      </dsp:txBody>
      <dsp:txXfrm>
        <a:off x="8592042" y="0"/>
        <a:ext cx="2044611" cy="1857374"/>
      </dsp:txXfrm>
    </dsp:sp>
    <dsp:sp modelId="{711BD101-E81F-4F57-92E3-D99A157D86A6}">
      <dsp:nvSpPr>
        <dsp:cNvPr id="0" name=""/>
        <dsp:cNvSpPr/>
      </dsp:nvSpPr>
      <dsp:spPr>
        <a:xfrm>
          <a:off x="9382176" y="2089546"/>
          <a:ext cx="464343" cy="4643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E85A1-0034-40CC-B0B5-F3FEECCDA5D7}" type="datetimeFigureOut">
              <a:rPr lang="en-US" smtClean="0"/>
              <a:t>10/23/2013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74254-A4B3-40C6-86C3-CA4367F2A9DC}" type="slidenum">
              <a:rPr lang="en-US" smtClean="0"/>
              <a:t>‹#›</a:t>
            </a:fld>
            <a:endParaRPr lang="en-US"/>
          </a:p>
        </p:txBody>
      </p:sp>
    </p:spTree>
    <p:extLst>
      <p:ext uri="{BB962C8B-B14F-4D97-AF65-F5344CB8AC3E}">
        <p14:creationId xmlns:p14="http://schemas.microsoft.com/office/powerpoint/2010/main" val="191723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bourbon.io/" TargetMode="External"/><Relationship Id="rId3" Type="http://schemas.openxmlformats.org/officeDocument/2006/relationships/hyperlink" Target="http://960.gs/" TargetMode="External"/><Relationship Id="rId7" Type="http://schemas.openxmlformats.org/officeDocument/2006/relationships/hyperlink" Target="http://sass-lang.c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neat.bourbon.io/" TargetMode="External"/><Relationship Id="rId11" Type="http://schemas.openxmlformats.org/officeDocument/2006/relationships/hyperlink" Target="http://bradfrost.github.io/this-is-responsive/" TargetMode="External"/><Relationship Id="rId5" Type="http://schemas.openxmlformats.org/officeDocument/2006/relationships/hyperlink" Target="http://responsive.gs/" TargetMode="External"/><Relationship Id="rId10" Type="http://schemas.openxmlformats.org/officeDocument/2006/relationships/hyperlink" Target="https://gridsetapp.com/" TargetMode="External"/><Relationship Id="rId4" Type="http://schemas.openxmlformats.org/officeDocument/2006/relationships/hyperlink" Target="http://www.getskeleton.com/" TargetMode="External"/><Relationship Id="rId9" Type="http://schemas.openxmlformats.org/officeDocument/2006/relationships/hyperlink" Target="http://getbootstrap.co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51degrees.mobi/"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iljamis.com/blog/2012/responsive-workflow/device-map-2012.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metaltoad.com/blog/simple-device-diagram-responsive-design-plann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goldilocksapproach.com/articl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media.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indrevolution/ImageResizer-ResponsivePreset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www.photoswipe.com/" TargetMode="External"/><Relationship Id="rId5" Type="http://schemas.openxmlformats.org/officeDocument/2006/relationships/hyperlink" Target="http://www.browserstack.com/" TargetMode="External"/><Relationship Id="rId4" Type="http://schemas.openxmlformats.org/officeDocument/2006/relationships/hyperlink" Target="http://pnggauntlet.com/"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diveintohtml5.info/video.html" TargetMode="External"/><Relationship Id="rId7" Type="http://schemas.openxmlformats.org/officeDocument/2006/relationships/hyperlink" Target="http://alistapart.com/article/creating-intrinsic-ratios-for-video"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camendesign.co.uk/code/video_for_everybody" TargetMode="External"/><Relationship Id="rId5" Type="http://schemas.openxmlformats.org/officeDocument/2006/relationships/hyperlink" Target="http://flowplayer.org/" TargetMode="External"/><Relationship Id="rId4" Type="http://schemas.openxmlformats.org/officeDocument/2006/relationships/hyperlink" Target="http://www.longtailvideo.com/support/jw-player/jw-player-for-flash-v5/22644/using-the-html5-video-tag/"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labs.ft.com/articles/ft-fastclick/"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www.electricplum.co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fontsquirrel.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fotosizer.co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photoswipe.co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51degrees.mobi/"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Consumeriz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xkcd.com/773/"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colourlovers.com/copaso/ColorPaletteSoftware"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ocardless.com/blog/unresponsive-desig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ringbox.com/mobilize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browserstack.com/"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www.photoswipe.com/" TargetMode="External"/><Relationship Id="rId5" Type="http://schemas.openxmlformats.org/officeDocument/2006/relationships/hyperlink" Target="http://springbox.com/mobilizer" TargetMode="External"/><Relationship Id="rId4" Type="http://schemas.openxmlformats.org/officeDocument/2006/relationships/hyperlink" Target="http://www.hanselman.com/blog/CrossBrowserDebuggingIntegratedIntoVisualStudioWithBrowserStack.aspx"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alistapart.com/article/dao"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alistapart.com/article/organizing-mobile" TargetMode="External"/><Relationship Id="rId5" Type="http://schemas.openxmlformats.org/officeDocument/2006/relationships/hyperlink" Target="http://blog.cloudfour.com/css-media-query-for-mobile-is-fools-gold/" TargetMode="External"/><Relationship Id="rId4" Type="http://schemas.openxmlformats.org/officeDocument/2006/relationships/hyperlink" Target="http://alistapart.com/article/responsive-web-desig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astersband.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mastersband.apphb.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Peer Reviewed</a:t>
            </a:r>
            <a:r>
              <a:rPr lang="en-US" sz="1200" baseline="0" dirty="0" smtClean="0"/>
              <a:t> by: </a:t>
            </a:r>
          </a:p>
          <a:p>
            <a:r>
              <a:rPr lang="en-US" sz="1200" dirty="0" smtClean="0"/>
              <a:t>Daniel Hester</a:t>
            </a:r>
          </a:p>
          <a:p>
            <a:r>
              <a:rPr lang="en-US" sz="1200" dirty="0" smtClean="0"/>
              <a:t>Principal Consultant, Magenic</a:t>
            </a:r>
          </a:p>
          <a:p>
            <a:r>
              <a:rPr lang="en-US" dirty="0" smtClean="0"/>
              <a:t>October 2013</a:t>
            </a:r>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1</a:t>
            </a:fld>
            <a:endParaRPr lang="en-US"/>
          </a:p>
        </p:txBody>
      </p:sp>
    </p:spTree>
    <p:extLst>
      <p:ext uri="{BB962C8B-B14F-4D97-AF65-F5344CB8AC3E}">
        <p14:creationId xmlns:p14="http://schemas.microsoft.com/office/powerpoint/2010/main" val="2676928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Responsive Grids</a:t>
            </a:r>
          </a:p>
          <a:p>
            <a:r>
              <a:rPr lang="en-US" b="0" baseline="0" dirty="0" smtClean="0"/>
              <a:t>Think columns and rows.  However, don’t think HTML tables.  HTML table-based designs have given way to CSS-controlled grid systems.  Any </a:t>
            </a:r>
            <a:r>
              <a:rPr lang="en-US" b="0" baseline="0" dirty="0" smtClean="0"/>
              <a:t>&lt;div&gt; </a:t>
            </a:r>
            <a:r>
              <a:rPr lang="en-US" b="0" baseline="0" dirty="0" smtClean="0"/>
              <a:t>or </a:t>
            </a:r>
            <a:r>
              <a:rPr lang="en-US" b="0" baseline="0" dirty="0" smtClean="0"/>
              <a:t>&lt;span&gt; </a:t>
            </a:r>
            <a:r>
              <a:rPr lang="en-US" b="0" baseline="0" dirty="0" smtClean="0"/>
              <a:t>HTML element can have all of the CSS-controlled properties that you would commonly associate with HTML </a:t>
            </a:r>
            <a:r>
              <a:rPr lang="en-US" b="0" baseline="0" dirty="0" smtClean="0"/>
              <a:t>&lt;table&gt; </a:t>
            </a:r>
            <a:r>
              <a:rPr lang="en-US" b="0" baseline="0" dirty="0" smtClean="0"/>
              <a:t>attributes, e.g. width, height, margin-left, margin-right and additionally, </a:t>
            </a:r>
            <a:r>
              <a:rPr lang="en-US" b="0" baseline="0" dirty="0" smtClean="0"/>
              <a:t>&lt;div&gt; and &lt;span&gt; elements have more sophisticated positioning attributes.</a:t>
            </a:r>
            <a:endParaRPr lang="en-US" b="0" baseline="0" dirty="0" smtClean="0"/>
          </a:p>
          <a:p>
            <a:endParaRPr lang="en-US" b="1" baseline="0" dirty="0" smtClean="0"/>
          </a:p>
          <a:p>
            <a:r>
              <a:rPr lang="en-US" b="1" baseline="0" dirty="0" smtClean="0"/>
              <a:t>Fluid Grid</a:t>
            </a:r>
            <a:endParaRPr lang="en-US" b="1" dirty="0" smtClean="0"/>
          </a:p>
          <a:p>
            <a:r>
              <a:rPr lang="en-US" dirty="0" smtClean="0"/>
              <a:t>A Fluid Grid (and</a:t>
            </a:r>
            <a:r>
              <a:rPr lang="en-US" baseline="0" dirty="0" smtClean="0"/>
              <a:t> a fluid layout in general) provides a framework for smoothly adjusting to window sizes, resolutions, and densities based upon relative “percentages” rather than pixel heights and widths.  The earliest fluid layouts were focused on achieving proportional columns using CSS – a technique that was trivial </a:t>
            </a:r>
            <a:r>
              <a:rPr lang="en-US" baseline="0" dirty="0" smtClean="0"/>
              <a:t>at the time using </a:t>
            </a:r>
            <a:r>
              <a:rPr lang="en-US" baseline="0" dirty="0" smtClean="0"/>
              <a:t>the </a:t>
            </a:r>
            <a:r>
              <a:rPr lang="en-US" baseline="0" dirty="0" smtClean="0"/>
              <a:t>then popular HTML &lt;table&gt; based layouts.  </a:t>
            </a:r>
            <a:r>
              <a:rPr lang="en-US" baseline="0" dirty="0" smtClean="0"/>
              <a:t>Contemporary implementations of fluid layouts are now more focused on typography, especially given the emergence of high-density displays that make pixel-sizing and point-sizing even less reliable.</a:t>
            </a:r>
          </a:p>
          <a:p>
            <a:endParaRPr lang="en-US" baseline="0" dirty="0" smtClean="0"/>
          </a:p>
          <a:p>
            <a:r>
              <a:rPr lang="en-US" b="1" baseline="0" dirty="0" smtClean="0"/>
              <a:t>Adaptive Grid</a:t>
            </a:r>
          </a:p>
          <a:p>
            <a:r>
              <a:rPr lang="en-US" baseline="0" dirty="0" smtClean="0"/>
              <a:t>An Adaptive Grid targets a set of screen sizes and “snaps to” the layout for that screen size when the user changes the size of the browser window or the orientation of the device (portrait / landscape mode).  Adaptive Grids rely on a column and row based design.  When there’s a large amount of screen real estate the design displays the full compliment of columns and the minimum number of rows; when the viewport size is at its smallest, the design displays a single column, stacks the content into the maximum number of rows, and reduces the menus to a single glyph (e.g. a button).  “Break points” are the points where the layout snaps to a new design based on the new size of the viewport.</a:t>
            </a:r>
          </a:p>
          <a:p>
            <a:endParaRPr lang="en-US" baseline="0" dirty="0" smtClean="0"/>
          </a:p>
          <a:p>
            <a:r>
              <a:rPr lang="en-US" b="1" baseline="0" dirty="0" smtClean="0"/>
              <a:t>Media queries</a:t>
            </a:r>
          </a:p>
          <a:p>
            <a:r>
              <a:rPr lang="en-US" baseline="0" dirty="0" smtClean="0"/>
              <a:t>Media queries are a CSS3 feature that allow us to target CSS rules at specific ranges of screen size. *Browser compatibility permitting</a:t>
            </a:r>
          </a:p>
          <a:p>
            <a:endParaRPr lang="en-US" baseline="0" dirty="0" smtClean="0"/>
          </a:p>
          <a:p>
            <a:r>
              <a:rPr lang="en-US" b="1" dirty="0" smtClean="0"/>
              <a:t>Responsive</a:t>
            </a:r>
            <a:r>
              <a:rPr lang="en-US" b="1" baseline="0" dirty="0" smtClean="0"/>
              <a:t> media</a:t>
            </a:r>
          </a:p>
          <a:p>
            <a:r>
              <a:rPr lang="en-US" baseline="0" dirty="0" smtClean="0"/>
              <a:t>Responsive media techniques </a:t>
            </a:r>
            <a:r>
              <a:rPr lang="en-US" baseline="0" dirty="0" smtClean="0"/>
              <a:t>provide ways to deliver </a:t>
            </a:r>
            <a:r>
              <a:rPr lang="en-US" baseline="0" dirty="0" smtClean="0"/>
              <a:t>images, video, and audio of the right size/encoding to the </a:t>
            </a:r>
            <a:r>
              <a:rPr lang="en-US" baseline="0" dirty="0" smtClean="0"/>
              <a:t>consuming </a:t>
            </a:r>
            <a:r>
              <a:rPr lang="en-US" baseline="0" dirty="0" smtClean="0"/>
              <a:t>device.  In its simplest implementation, “right size” simply means client-side scaling of an image to fit the layout.  Server-side implementations allow us to serve smaller </a:t>
            </a:r>
            <a:r>
              <a:rPr lang="en-US" baseline="0" dirty="0" smtClean="0"/>
              <a:t>byte-sized payloads </a:t>
            </a:r>
            <a:r>
              <a:rPr lang="en-US" baseline="0" dirty="0" smtClean="0"/>
              <a:t>to the client as well (e.g. Netflix on-the-fly encoding</a:t>
            </a:r>
            <a:r>
              <a:rPr lang="en-US" baseline="0" dirty="0" smtClean="0"/>
              <a:t>), thereby respecting their bandwidth costs and display size.</a:t>
            </a:r>
            <a:endParaRPr lang="en-US" baseline="0" dirty="0" smtClean="0"/>
          </a:p>
          <a:p>
            <a:endParaRPr lang="en-US" baseline="0" dirty="0" smtClean="0"/>
          </a:p>
          <a:p>
            <a:r>
              <a:rPr lang="en-US" b="1" baseline="0" dirty="0" smtClean="0"/>
              <a:t>Ems and the Viewport Meta Tag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“M”– </a:t>
            </a:r>
            <a:r>
              <a:rPr lang="en-US" sz="1200" b="0" i="0" kern="1200" dirty="0" smtClean="0">
                <a:solidFill>
                  <a:schemeClr val="tx1"/>
                </a:solidFill>
                <a:effectLst/>
                <a:latin typeface="+mn-lt"/>
                <a:ea typeface="+mn-ea"/>
                <a:cs typeface="+mn-cs"/>
              </a:rPr>
              <a:t>literally from the width/size</a:t>
            </a:r>
            <a:r>
              <a:rPr lang="en-US" sz="1200" b="0" i="0" kern="1200" baseline="0" dirty="0" smtClean="0">
                <a:solidFill>
                  <a:schemeClr val="tx1"/>
                </a:solidFill>
                <a:effectLst/>
                <a:latin typeface="+mn-lt"/>
                <a:ea typeface="+mn-ea"/>
                <a:cs typeface="+mn-cs"/>
              </a:rPr>
              <a:t> of an M – is </a:t>
            </a:r>
            <a:r>
              <a:rPr lang="en-US" sz="1200" b="0" i="0" kern="1200" dirty="0" smtClean="0">
                <a:solidFill>
                  <a:schemeClr val="tx1"/>
                </a:solidFill>
                <a:effectLst/>
                <a:latin typeface="+mn-lt"/>
                <a:ea typeface="+mn-ea"/>
                <a:cs typeface="+mn-cs"/>
              </a:rPr>
              <a:t>a scalable unit that is used in web documents.  One</a:t>
            </a:r>
            <a:r>
              <a:rPr lang="en-US" sz="1200" b="0" i="0" kern="1200" baseline="0" dirty="0" smtClean="0">
                <a:solidFill>
                  <a:schemeClr val="tx1"/>
                </a:solidFill>
                <a:effectLst/>
                <a:latin typeface="+mn-lt"/>
                <a:ea typeface="+mn-ea"/>
                <a:cs typeface="+mn-cs"/>
              </a:rPr>
              <a:t> (1)</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em</a:t>
            </a:r>
            <a:r>
              <a:rPr lang="en-US" sz="1200" b="0" i="0" kern="1200" dirty="0" smtClean="0">
                <a:solidFill>
                  <a:schemeClr val="tx1"/>
                </a:solidFill>
                <a:effectLst/>
                <a:latin typeface="+mn-lt"/>
                <a:ea typeface="+mn-ea"/>
                <a:cs typeface="+mn-cs"/>
              </a:rPr>
              <a:t> is equal to the device</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browser’s default font-size. </a:t>
            </a:r>
            <a:r>
              <a:rPr lang="en-US" sz="1200" b="0" i="0" kern="1200" baseline="0" dirty="0" smtClean="0">
                <a:solidFill>
                  <a:schemeClr val="tx1"/>
                </a:solidFill>
                <a:effectLst/>
                <a:latin typeface="+mn-lt"/>
                <a:ea typeface="+mn-ea"/>
                <a:cs typeface="+mn-cs"/>
              </a:rPr>
              <a:t> F</a:t>
            </a:r>
            <a:r>
              <a:rPr lang="en-US" sz="1200" b="0" i="0" kern="1200" dirty="0" smtClean="0">
                <a:solidFill>
                  <a:schemeClr val="tx1"/>
                </a:solidFill>
                <a:effectLst/>
                <a:latin typeface="+mn-lt"/>
                <a:ea typeface="+mn-ea"/>
                <a:cs typeface="+mn-cs"/>
              </a:rPr>
              <a:t>or instance, if the (default) font-size of this document is 12pt, 1em is equal to 12pt.  Ems are scalable in nature, so 2em would equal 24pt, .5em would equal 6pt, etc.  Ems are becoming increasingly popular in web documents due to scalability and their mobile-device-friendly nature. The </a:t>
            </a:r>
            <a:r>
              <a:rPr lang="en-US" baseline="0" dirty="0" smtClean="0"/>
              <a:t>iPhone “lies” about its screen size (pixel dimensions) and therefore it shrinks non-mobile-optimized sites in order to display them.  Therefore, use the Viewport meta tag to tell the mobile browser to use the </a:t>
            </a:r>
            <a:r>
              <a:rPr lang="en-US" baseline="0" dirty="0" smtClean="0"/>
              <a:t>device-width </a:t>
            </a:r>
            <a:r>
              <a:rPr lang="en-US" baseline="0" dirty="0" smtClean="0"/>
              <a:t>as the initial width of the web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Recommendations</a:t>
            </a:r>
          </a:p>
          <a:p>
            <a:pPr marL="228600" lvl="0" indent="-228600">
              <a:buFont typeface="+mj-lt"/>
              <a:buAutoNum type="arabicPeriod"/>
            </a:pPr>
            <a:r>
              <a:rPr lang="en-US" sz="1200" kern="1200" dirty="0" smtClean="0">
                <a:solidFill>
                  <a:schemeClr val="tx1"/>
                </a:solidFill>
                <a:effectLst/>
                <a:latin typeface="+mn-lt"/>
                <a:ea typeface="+mn-ea"/>
                <a:cs typeface="+mn-cs"/>
              </a:rPr>
              <a:t>DO use the viewport meta tag, i.e. </a:t>
            </a:r>
            <a:r>
              <a:rPr lang="en-US" sz="1200" kern="1200" dirty="0" smtClean="0">
                <a:solidFill>
                  <a:schemeClr val="tx1"/>
                </a:solidFill>
                <a:effectLst/>
                <a:latin typeface="Courier New" panose="02070309020205020404" pitchFamily="49" charset="0"/>
                <a:ea typeface="+mn-ea"/>
                <a:cs typeface="Courier New" panose="02070309020205020404" pitchFamily="49" charset="0"/>
              </a:rPr>
              <a:t>&lt;meta name="viewport" content="..."&gt;</a:t>
            </a:r>
            <a:endParaRPr lang="en-US" sz="1100" kern="1200" dirty="0" smtClean="0">
              <a:solidFill>
                <a:schemeClr val="tx1"/>
              </a:solidFill>
              <a:effectLst/>
              <a:latin typeface="Courier New" panose="02070309020205020404" pitchFamily="49" charset="0"/>
              <a:ea typeface="+mn-ea"/>
              <a:cs typeface="Courier New" panose="02070309020205020404" pitchFamily="49" charset="0"/>
            </a:endParaRPr>
          </a:p>
          <a:p>
            <a:pPr marL="228600" lvl="0" indent="-228600">
              <a:buFont typeface="+mj-lt"/>
              <a:buAutoNum type="arabicPeriod"/>
            </a:pPr>
            <a:r>
              <a:rPr lang="en-US" sz="1200" kern="1200" dirty="0" smtClean="0">
                <a:solidFill>
                  <a:schemeClr val="tx1"/>
                </a:solidFill>
                <a:effectLst/>
                <a:latin typeface="+mn-lt"/>
                <a:ea typeface="+mn-ea"/>
                <a:cs typeface="+mn-cs"/>
              </a:rPr>
              <a:t>For the content attribute:</a:t>
            </a:r>
            <a:endParaRPr lang="en-US" sz="1100" kern="1200" dirty="0" smtClean="0">
              <a:solidFill>
                <a:schemeClr val="tx1"/>
              </a:solidFill>
              <a:effectLst/>
              <a:latin typeface="+mn-lt"/>
              <a:ea typeface="+mn-ea"/>
              <a:cs typeface="+mn-cs"/>
            </a:endParaRPr>
          </a:p>
          <a:p>
            <a:pPr marL="685800" lvl="1" indent="-228600">
              <a:buFont typeface="+mj-lt"/>
              <a:buAutoNum type="alphaLcParenR"/>
            </a:pPr>
            <a:r>
              <a:rPr lang="en-US" sz="1200" kern="1200" dirty="0" smtClean="0">
                <a:solidFill>
                  <a:schemeClr val="tx1"/>
                </a:solidFill>
                <a:effectLst/>
                <a:latin typeface="+mn-lt"/>
                <a:ea typeface="+mn-ea"/>
                <a:cs typeface="+mn-cs"/>
              </a:rPr>
              <a:t>DO use &lt;meta name="viewport" content="width=device-width, initial-scale=1"&gt; or</a:t>
            </a:r>
            <a:endParaRPr lang="en-US" sz="1100" kern="1200" dirty="0" smtClean="0">
              <a:solidFill>
                <a:schemeClr val="tx1"/>
              </a:solidFill>
              <a:effectLst/>
              <a:latin typeface="+mn-lt"/>
              <a:ea typeface="+mn-ea"/>
              <a:cs typeface="+mn-cs"/>
            </a:endParaRPr>
          </a:p>
          <a:p>
            <a:pPr marL="685800" lvl="1" indent="-228600">
              <a:buFont typeface="+mj-lt"/>
              <a:buAutoNum type="alphaLcParenR"/>
            </a:pPr>
            <a:r>
              <a:rPr lang="en-US" sz="1200" kern="1200" dirty="0" smtClean="0">
                <a:solidFill>
                  <a:schemeClr val="tx1"/>
                </a:solidFill>
                <a:effectLst/>
                <a:latin typeface="+mn-lt"/>
                <a:ea typeface="+mn-ea"/>
                <a:cs typeface="+mn-cs"/>
              </a:rPr>
              <a:t>DO use &lt;meta name="viewport" content="width=device-width"&gt;</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For the content attribute:</a:t>
            </a:r>
            <a:endParaRPr lang="en-US" sz="1100" kern="1200" dirty="0" smtClean="0">
              <a:solidFill>
                <a:schemeClr val="tx1"/>
              </a:solidFill>
              <a:effectLst/>
              <a:latin typeface="+mn-lt"/>
              <a:ea typeface="+mn-ea"/>
              <a:cs typeface="+mn-cs"/>
            </a:endParaRPr>
          </a:p>
          <a:p>
            <a:pPr marL="685800" lvl="1" indent="-228600">
              <a:buFont typeface="+mj-lt"/>
              <a:buAutoNum type="alphaLcParenR"/>
            </a:pPr>
            <a:r>
              <a:rPr lang="en-US" sz="1200" kern="1200" dirty="0" smtClean="0">
                <a:solidFill>
                  <a:schemeClr val="tx1"/>
                </a:solidFill>
                <a:effectLst/>
                <a:latin typeface="+mn-lt"/>
                <a:ea typeface="+mn-ea"/>
                <a:cs typeface="+mn-cs"/>
              </a:rPr>
              <a:t>DO NOT use maximum-scale=1 or user-scalable=no: this will stop mobile uses from zooming in </a:t>
            </a:r>
            <a:r>
              <a:rPr lang="en-US" sz="1200" kern="1200" dirty="0" smtClean="0">
                <a:solidFill>
                  <a:schemeClr val="tx1"/>
                </a:solidFill>
                <a:effectLst/>
                <a:latin typeface="+mn-lt"/>
                <a:ea typeface="+mn-ea"/>
                <a:cs typeface="+mn-cs"/>
              </a:rPr>
              <a:t>on your content in</a:t>
            </a:r>
            <a:r>
              <a:rPr lang="en-US" sz="1200" kern="1200" baseline="0" dirty="0" smtClean="0">
                <a:solidFill>
                  <a:schemeClr val="tx1"/>
                </a:solidFill>
                <a:effectLst/>
                <a:latin typeface="+mn-lt"/>
                <a:ea typeface="+mn-ea"/>
                <a:cs typeface="+mn-cs"/>
              </a:rPr>
              <a:t> order </a:t>
            </a:r>
            <a:r>
              <a:rPr lang="en-US" sz="1200" kern="1200" dirty="0" smtClean="0">
                <a:solidFill>
                  <a:schemeClr val="tx1"/>
                </a:solidFill>
                <a:effectLst/>
                <a:latin typeface="+mn-lt"/>
                <a:ea typeface="+mn-ea"/>
                <a:cs typeface="+mn-cs"/>
              </a:rPr>
              <a:t>to </a:t>
            </a:r>
            <a:r>
              <a:rPr lang="en-US" sz="1200" kern="1200" baseline="0" dirty="0" smtClean="0">
                <a:solidFill>
                  <a:schemeClr val="tx1"/>
                </a:solidFill>
                <a:effectLst/>
                <a:latin typeface="+mn-lt"/>
                <a:ea typeface="+mn-ea"/>
                <a:cs typeface="+mn-cs"/>
              </a:rPr>
              <a:t>read it</a:t>
            </a:r>
            <a:endParaRPr lang="en-US" sz="1100" kern="1200" dirty="0" smtClean="0">
              <a:solidFill>
                <a:schemeClr val="tx1"/>
              </a:solidFill>
              <a:effectLst/>
              <a:latin typeface="+mn-lt"/>
              <a:ea typeface="+mn-ea"/>
              <a:cs typeface="+mn-cs"/>
            </a:endParaRPr>
          </a:p>
          <a:p>
            <a:pPr marL="685800" lvl="1" indent="-228600">
              <a:buFont typeface="+mj-lt"/>
              <a:buAutoNum type="alphaLcParenR"/>
            </a:pPr>
            <a:r>
              <a:rPr lang="en-US" sz="1200" kern="1200" dirty="0" smtClean="0">
                <a:solidFill>
                  <a:schemeClr val="tx1"/>
                </a:solidFill>
                <a:effectLst/>
                <a:latin typeface="+mn-lt"/>
                <a:ea typeface="+mn-ea"/>
                <a:cs typeface="+mn-cs"/>
              </a:rPr>
              <a:t>DO NOT use width=&lt;specific width</a:t>
            </a:r>
            <a:r>
              <a:rPr lang="en-US" sz="1200" kern="1200" dirty="0" smtClean="0">
                <a:solidFill>
                  <a:schemeClr val="tx1"/>
                </a:solidFill>
                <a:effectLst/>
                <a:latin typeface="+mn-lt"/>
                <a:ea typeface="+mn-ea"/>
                <a:cs typeface="+mn-cs"/>
              </a:rPr>
              <a:t>&gt;: unless you have very good reasons</a:t>
            </a: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1" baseline="0" dirty="0" smtClean="0"/>
              <a:t>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It is not necessary to use all of these techniques; every application is different.  However, a</a:t>
            </a:r>
            <a:r>
              <a:rPr lang="en-US" baseline="0" dirty="0" smtClean="0"/>
              <a:t> mature Fluid or Adaptive Grid framework potentially combined with a pre-defined base </a:t>
            </a:r>
            <a:r>
              <a:rPr lang="en-US" baseline="0" dirty="0" smtClean="0"/>
              <a:t>set of styles </a:t>
            </a:r>
            <a:r>
              <a:rPr lang="en-US" baseline="0" dirty="0" smtClean="0"/>
              <a:t>set can be a nice productivity boost to a project.</a:t>
            </a:r>
          </a:p>
        </p:txBody>
      </p:sp>
      <p:sp>
        <p:nvSpPr>
          <p:cNvPr id="4" name="Slide Number Placeholder 3"/>
          <p:cNvSpPr>
            <a:spLocks noGrp="1"/>
          </p:cNvSpPr>
          <p:nvPr>
            <p:ph type="sldNum" sz="quarter" idx="10"/>
          </p:nvPr>
        </p:nvSpPr>
        <p:spPr/>
        <p:txBody>
          <a:bodyPr/>
          <a:lstStyle/>
          <a:p>
            <a:fld id="{EB974254-A4B3-40C6-86C3-CA4367F2A9DC}" type="slidenum">
              <a:rPr lang="en-US" smtClean="0"/>
              <a:t>10</a:t>
            </a:fld>
            <a:endParaRPr lang="en-US"/>
          </a:p>
        </p:txBody>
      </p:sp>
    </p:spTree>
    <p:extLst>
      <p:ext uri="{BB962C8B-B14F-4D97-AF65-F5344CB8AC3E}">
        <p14:creationId xmlns:p14="http://schemas.microsoft.com/office/powerpoint/2010/main" val="2823173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Implementing a responsive</a:t>
            </a:r>
            <a:r>
              <a:rPr lang="en-US" baseline="0" dirty="0" smtClean="0"/>
              <a:t> design</a:t>
            </a:r>
            <a:r>
              <a:rPr lang="en-US" dirty="0" smtClean="0"/>
              <a:t> usually involves implementing a grid system.  But which one?</a:t>
            </a:r>
          </a:p>
          <a:p>
            <a:endParaRPr lang="en-US" dirty="0" smtClean="0"/>
          </a:p>
          <a:p>
            <a:r>
              <a:rPr lang="en-US" dirty="0" smtClean="0"/>
              <a:t>A grid is defined as the division of the canvas into columns and rows with gutters in</a:t>
            </a:r>
            <a:r>
              <a:rPr lang="en-US" baseline="0" dirty="0" smtClean="0"/>
              <a:t> between</a:t>
            </a:r>
            <a:r>
              <a:rPr lang="en-US" dirty="0" smtClean="0"/>
              <a:t>.  Grids help us think about design, and they help users engage with the </a:t>
            </a:r>
            <a:r>
              <a:rPr lang="en-US" dirty="0" smtClean="0"/>
              <a:t>website’s</a:t>
            </a:r>
            <a:r>
              <a:rPr lang="en-US" baseline="0" dirty="0" smtClean="0"/>
              <a:t> </a:t>
            </a:r>
            <a:r>
              <a:rPr lang="en-US" dirty="0" smtClean="0"/>
              <a:t>content.  Think</a:t>
            </a:r>
            <a:r>
              <a:rPr lang="en-US" baseline="0" dirty="0" smtClean="0"/>
              <a:t> of grids as the dynamic guidelines that pop your elements into place as you drag the elements </a:t>
            </a:r>
            <a:r>
              <a:rPr lang="en-US" baseline="0" dirty="0" smtClean="0"/>
              <a:t>around, e.g. in </a:t>
            </a:r>
            <a:r>
              <a:rPr lang="en-US" baseline="0" dirty="0" smtClean="0"/>
              <a:t>a Form designer or </a:t>
            </a:r>
            <a:r>
              <a:rPr lang="en-US" baseline="0" dirty="0" smtClean="0"/>
              <a:t>on PowerPoint </a:t>
            </a:r>
            <a:r>
              <a:rPr lang="en-US" baseline="0" dirty="0" smtClean="0"/>
              <a:t>slide.</a:t>
            </a:r>
            <a:endParaRPr lang="en-US" dirty="0" smtClean="0"/>
          </a:p>
          <a:p>
            <a:endParaRPr lang="en-US" dirty="0" smtClean="0"/>
          </a:p>
          <a:p>
            <a:r>
              <a:rPr lang="en-US" dirty="0" smtClean="0"/>
              <a:t>Several frameworks and generators exist that provide grid systems.</a:t>
            </a:r>
            <a:r>
              <a:rPr lang="en-US" baseline="0" dirty="0" smtClean="0"/>
              <a:t> They fall into four basic categories:</a:t>
            </a:r>
          </a:p>
          <a:p>
            <a:pPr marL="228600" indent="-228600">
              <a:buFont typeface="+mj-lt"/>
              <a:buAutoNum type="arabicPeriod"/>
            </a:pPr>
            <a:r>
              <a:rPr lang="en-US" b="1" dirty="0" smtClean="0"/>
              <a:t>Fixed</a:t>
            </a:r>
            <a:r>
              <a:rPr lang="en-US" dirty="0" smtClean="0"/>
              <a:t>: the container width </a:t>
            </a:r>
            <a:r>
              <a:rPr lang="en-US" dirty="0" smtClean="0"/>
              <a:t>(of the grid) is </a:t>
            </a:r>
            <a:r>
              <a:rPr lang="en-US" dirty="0" smtClean="0"/>
              <a:t>set to a fixed width, and the column count,</a:t>
            </a:r>
            <a:r>
              <a:rPr lang="en-US" baseline="0" dirty="0" smtClean="0"/>
              <a:t> column width, </a:t>
            </a:r>
            <a:r>
              <a:rPr lang="en-US" dirty="0" smtClean="0"/>
              <a:t>and gutter</a:t>
            </a:r>
            <a:r>
              <a:rPr lang="en-US" baseline="0" dirty="0" smtClean="0"/>
              <a:t> width</a:t>
            </a:r>
            <a:r>
              <a:rPr lang="en-US" dirty="0" smtClean="0"/>
              <a:t> are </a:t>
            </a:r>
            <a:r>
              <a:rPr lang="en-US" dirty="0" smtClean="0"/>
              <a:t>also set </a:t>
            </a:r>
            <a:r>
              <a:rPr lang="en-US" dirty="0" smtClean="0"/>
              <a:t>to fixed </a:t>
            </a:r>
            <a:r>
              <a:rPr lang="en-US" dirty="0" smtClean="0"/>
              <a:t>measures </a:t>
            </a:r>
            <a:r>
              <a:rPr lang="en-US" dirty="0" smtClean="0"/>
              <a:t>of the </a:t>
            </a:r>
            <a:r>
              <a:rPr lang="en-US" dirty="0" smtClean="0"/>
              <a:t>container’s width.  </a:t>
            </a:r>
            <a:r>
              <a:rPr lang="en-US" dirty="0" smtClean="0"/>
              <a:t>Column spanning is possible, but the container will never resize with the window.</a:t>
            </a:r>
          </a:p>
          <a:p>
            <a:pPr marL="228600" indent="-228600">
              <a:buFont typeface="+mj-lt"/>
              <a:buAutoNum type="arabicPeriod"/>
            </a:pPr>
            <a:r>
              <a:rPr lang="en-US" b="1" dirty="0" smtClean="0"/>
              <a:t>Responsive</a:t>
            </a:r>
            <a:r>
              <a:rPr lang="en-US" dirty="0" smtClean="0"/>
              <a:t>:</a:t>
            </a:r>
            <a:r>
              <a:rPr lang="en-US" baseline="0" dirty="0" smtClean="0"/>
              <a:t> a set of media queries </a:t>
            </a:r>
            <a:r>
              <a:rPr lang="en-US" baseline="0" dirty="0" smtClean="0"/>
              <a:t>(often in the CSS) provides </a:t>
            </a:r>
            <a:r>
              <a:rPr lang="en-US" baseline="0" dirty="0" smtClean="0"/>
              <a:t>a progressive step-down of the container width, column count, column width, and gutter width</a:t>
            </a:r>
            <a:r>
              <a:rPr lang="en-US" dirty="0" smtClean="0"/>
              <a:t>.</a:t>
            </a:r>
          </a:p>
          <a:p>
            <a:pPr marL="228600" indent="-228600">
              <a:buFont typeface="+mj-lt"/>
              <a:buAutoNum type="arabicPeriod"/>
            </a:pPr>
            <a:r>
              <a:rPr lang="en-US" b="1" dirty="0" smtClean="0"/>
              <a:t>Fluid</a:t>
            </a:r>
            <a:r>
              <a:rPr lang="en-US" dirty="0" smtClean="0"/>
              <a:t>:</a:t>
            </a:r>
            <a:r>
              <a:rPr lang="en-US" baseline="0" dirty="0" smtClean="0"/>
              <a:t> the column count is fixed; the container width, column width, and gutter width are all percentages of the canvas</a:t>
            </a:r>
          </a:p>
          <a:p>
            <a:pPr marL="228600" indent="-228600">
              <a:buFont typeface="+mj-lt"/>
              <a:buAutoNum type="arabicPeriod"/>
            </a:pPr>
            <a:r>
              <a:rPr lang="en-US" b="1" baseline="0" dirty="0" smtClean="0"/>
              <a:t>Fluid + Responsive</a:t>
            </a:r>
            <a:r>
              <a:rPr lang="en-US" baseline="0" dirty="0" smtClean="0"/>
              <a:t>: media queries set the container width and column count; within each “break point” – that is within each optimal layout for each device </a:t>
            </a:r>
            <a:r>
              <a:rPr lang="en-US" baseline="0" dirty="0" smtClean="0"/>
              <a:t>width, </a:t>
            </a:r>
            <a:r>
              <a:rPr lang="en-US" baseline="0" dirty="0" smtClean="0"/>
              <a:t>e.g. Desktop, Tablet, Smartphone – the column and gutter widths are proportional.</a:t>
            </a:r>
            <a:endParaRPr lang="en-US" dirty="0" smtClean="0"/>
          </a:p>
          <a:p>
            <a:endParaRPr lang="en-US" dirty="0" smtClean="0"/>
          </a:p>
          <a:p>
            <a:r>
              <a:rPr lang="en-US" dirty="0" smtClean="0"/>
              <a:t>Using or customizing a pre-existing grid</a:t>
            </a:r>
            <a:r>
              <a:rPr lang="en-US" baseline="0" dirty="0" smtClean="0"/>
              <a:t> framework versus creating your own is a tradeoff like any other; you’re pitching the limitations of the </a:t>
            </a:r>
            <a:r>
              <a:rPr lang="en-US" baseline="0" dirty="0" smtClean="0"/>
              <a:t>framework and its learning curve </a:t>
            </a:r>
            <a:r>
              <a:rPr lang="en-US" baseline="0" dirty="0" smtClean="0"/>
              <a:t>against </a:t>
            </a:r>
            <a:r>
              <a:rPr lang="en-US" baseline="0" dirty="0" smtClean="0"/>
              <a:t>the productivity boost that the framework provides.</a:t>
            </a:r>
            <a:endParaRPr lang="en-US" baseline="0"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11</a:t>
            </a:fld>
            <a:endParaRPr lang="en-US"/>
          </a:p>
        </p:txBody>
      </p:sp>
    </p:spTree>
    <p:extLst>
      <p:ext uri="{BB962C8B-B14F-4D97-AF65-F5344CB8AC3E}">
        <p14:creationId xmlns:p14="http://schemas.microsoft.com/office/powerpoint/2010/main" val="4220790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dozens of CSS grid frameworks available,</a:t>
            </a:r>
            <a:r>
              <a:rPr lang="en-US" baseline="0" dirty="0" smtClean="0"/>
              <a:t> with varying degrees of complexity, maturity, and compatibility.  This slide selects some notable, popular frameworks that focus on different use cases.  New ones are constantly being released that build upon the principles developed by those which came before them.  </a:t>
            </a:r>
            <a:r>
              <a:rPr lang="en-US" b="0" baseline="0" dirty="0" smtClean="0"/>
              <a:t>The following list is ordered r</a:t>
            </a:r>
            <a:r>
              <a:rPr lang="en-US" b="0" dirty="0" smtClean="0"/>
              <a:t>oughly </a:t>
            </a:r>
            <a:r>
              <a:rPr lang="en-US" b="0" baseline="0" dirty="0" smtClean="0"/>
              <a:t>from simplest to most fully-featured:</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960 Grid System aka </a:t>
            </a:r>
            <a:r>
              <a:rPr lang="en-US" dirty="0" smtClean="0"/>
              <a:t>960gs – The granddaddy.  A good starting point to understand the concepts</a:t>
            </a:r>
            <a:r>
              <a:rPr lang="en-US" baseline="0" dirty="0" smtClean="0"/>
              <a:t> that will launch you towards creating your own framework.</a:t>
            </a:r>
            <a:r>
              <a:rPr lang="en-US" dirty="0" smtClean="0"/>
              <a:t> Viable for sites that are likely to have only desktop traffic.</a:t>
            </a:r>
            <a:r>
              <a:rPr lang="en-US" baseline="0" dirty="0" smtClean="0"/>
              <a:t>  Consider a 1140 grid – given the rise of wider screens.</a:t>
            </a:r>
            <a:endParaRPr lang="en-US" dirty="0" smtClean="0"/>
          </a:p>
          <a:p>
            <a:r>
              <a:rPr lang="en-US" dirty="0" smtClean="0">
                <a:hlinkClick r:id="rId3"/>
              </a:rPr>
              <a:t>http://960.gs/</a:t>
            </a:r>
            <a:endParaRPr lang="en-US" dirty="0" smtClean="0"/>
          </a:p>
          <a:p>
            <a:endParaRPr lang="en-US" baseline="0" dirty="0" smtClean="0"/>
          </a:p>
          <a:p>
            <a:r>
              <a:rPr lang="en-US" dirty="0" smtClean="0"/>
              <a:t>Skeleton </a:t>
            </a:r>
            <a:r>
              <a:rPr lang="en-US" baseline="0" dirty="0" smtClean="0"/>
              <a:t>– Relatively minimal and easily customized.  Provides a layout skeleton (output) and a CSS skeleton (source) with reset/sane defaults/media-query breakpoints for you to customize:</a:t>
            </a:r>
          </a:p>
          <a:p>
            <a:r>
              <a:rPr lang="en-US" dirty="0" smtClean="0">
                <a:hlinkClick r:id="rId4"/>
              </a:rPr>
              <a:t>http://www.getskeleton.com/</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Responsive Grid System aka </a:t>
            </a:r>
            <a:r>
              <a:rPr lang="en-US" dirty="0" smtClean="0"/>
              <a:t>Responsive.gs.</a:t>
            </a:r>
            <a:r>
              <a:rPr lang="en-US" baseline="0" dirty="0" smtClean="0"/>
              <a:t>  </a:t>
            </a:r>
            <a:r>
              <a:rPr lang="en-US" dirty="0" smtClean="0"/>
              <a:t>Enforces</a:t>
            </a:r>
            <a:r>
              <a:rPr lang="en-US" baseline="0" dirty="0" smtClean="0"/>
              <a:t> a border-box box-sizing model on all elements:</a:t>
            </a:r>
          </a:p>
          <a:p>
            <a:r>
              <a:rPr lang="en-US" dirty="0" smtClean="0">
                <a:hlinkClick r:id="rId5"/>
              </a:rPr>
              <a:t>http://responsive.gs/</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Bourbon Neat – Relies exclusively on Sass and Bourbon (a mixin library for Sass) – no classes applied to markup.  Extremely customizable:</a:t>
            </a:r>
          </a:p>
          <a:p>
            <a:r>
              <a:rPr lang="en-US" dirty="0" smtClean="0">
                <a:hlinkClick r:id="rId6"/>
              </a:rPr>
              <a:t>http://neat.bourbon.io/</a:t>
            </a:r>
            <a:endParaRPr lang="en-US" dirty="0" smtClean="0"/>
          </a:p>
          <a:p>
            <a:r>
              <a:rPr lang="en-US" dirty="0" smtClean="0">
                <a:hlinkClick r:id="rId7"/>
              </a:rPr>
              <a:t>http://sass-lang.com/</a:t>
            </a:r>
            <a:endParaRPr lang="en-US" dirty="0" smtClean="0"/>
          </a:p>
          <a:p>
            <a:r>
              <a:rPr lang="en-US" dirty="0" smtClean="0">
                <a:hlinkClick r:id="rId8"/>
              </a:rPr>
              <a:t>http://bourbon.io/</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Bootstrap – Probably the best-known</a:t>
            </a:r>
            <a:r>
              <a:rPr lang="en-US" baseline="0" dirty="0" smtClean="0"/>
              <a:t> client-side framework available, it has the most buzz.  Originally created by Twitter, it is now in the public domain: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9"/>
              </a:rPr>
              <a:t>http://getbootstrap.com/</a:t>
            </a:r>
            <a:endParaRPr lang="en-US" baseline="0" dirty="0" smtClean="0"/>
          </a:p>
          <a:p>
            <a:endParaRPr lang="en-US" baseline="0" dirty="0" smtClean="0"/>
          </a:p>
          <a:p>
            <a:r>
              <a:rPr lang="en-US" b="1" dirty="0" smtClean="0"/>
              <a:t>Gotchas</a:t>
            </a:r>
          </a:p>
          <a:p>
            <a:r>
              <a:rPr lang="en-US" dirty="0" smtClean="0"/>
              <a:t>It can be difficult to adapt</a:t>
            </a:r>
            <a:r>
              <a:rPr lang="en-US" baseline="0" dirty="0" smtClean="0"/>
              <a:t> existing </a:t>
            </a:r>
            <a:r>
              <a:rPr lang="en-US" baseline="0" dirty="0" smtClean="0"/>
              <a:t>website </a:t>
            </a:r>
            <a:r>
              <a:rPr lang="en-US" baseline="0" dirty="0" smtClean="0"/>
              <a:t>projects to use a new CSS framework – the new framework may rely upon certain style reset features, typographic assumptions, box-model settings, or other styling techniques that are not compatible with the existing codebase.  Even for new </a:t>
            </a:r>
            <a:r>
              <a:rPr lang="en-US" baseline="0" dirty="0" smtClean="0"/>
              <a:t>projects</a:t>
            </a:r>
            <a:r>
              <a:rPr lang="en-US" baseline="0" dirty="0" smtClean="0"/>
              <a:t>, adoption of one of these frameworks can impose a certain identifiable look and feel (see </a:t>
            </a:r>
            <a:r>
              <a:rPr lang="en-US" baseline="0" dirty="0" smtClean="0"/>
              <a:t>the </a:t>
            </a:r>
            <a:r>
              <a:rPr lang="en-US" baseline="0" dirty="0" smtClean="0"/>
              <a:t>Bootstrap buttons </a:t>
            </a:r>
            <a:r>
              <a:rPr lang="en-US" baseline="0" dirty="0" err="1" smtClean="0"/>
              <a:t>navbar</a:t>
            </a:r>
            <a:r>
              <a:rPr lang="en-US" baseline="0" dirty="0" smtClean="0"/>
              <a:t> – does it look familiar?).  It is worth spending time customizing the base style to ensure unique branding.  This will often require you to learn at least the basics of a CSS preprocessor tool like LESS or Sass.</a:t>
            </a:r>
          </a:p>
          <a:p>
            <a:endParaRPr lang="en-US" b="0" baseline="0" dirty="0" smtClean="0"/>
          </a:p>
          <a:p>
            <a:r>
              <a:rPr lang="en-US" b="1" baseline="0" dirty="0" smtClean="0"/>
              <a:t>Notes</a:t>
            </a:r>
          </a:p>
          <a:p>
            <a:r>
              <a:rPr lang="en-US" b="0" dirty="0" smtClean="0"/>
              <a:t>Responsive features rely on media queries.</a:t>
            </a:r>
            <a:r>
              <a:rPr lang="en-US" b="0" baseline="0" dirty="0" smtClean="0"/>
              <a:t>  G</a:t>
            </a:r>
            <a:r>
              <a:rPr lang="en-US" b="0" dirty="0" smtClean="0"/>
              <a:t>rids</a:t>
            </a:r>
            <a:r>
              <a:rPr lang="en-US" b="0" baseline="0" dirty="0" smtClean="0"/>
              <a:t> with responsive features will serve either the desktop or mobile view to any browser </a:t>
            </a:r>
            <a:r>
              <a:rPr lang="en-US" b="0" baseline="0" dirty="0" smtClean="0"/>
              <a:t>&gt;= </a:t>
            </a:r>
            <a:r>
              <a:rPr lang="en-US" b="0" baseline="0" dirty="0" smtClean="0"/>
              <a:t>IE8 depending on whether they are “mobile first” or “desktop first” frameworks.  JavaScript “polyfills” (i.e. programmatic shims that mimic state-of-the-art APIs, providing fallback functionality to older browsers) are available for these frameworks.  Skeleton and Bootstrap are desktop-first; responsive.gs is mobile-first; and Bourbon is up to you.</a:t>
            </a:r>
          </a:p>
          <a:p>
            <a:endParaRPr lang="en-US" b="1" dirty="0" smtClean="0"/>
          </a:p>
          <a:p>
            <a:r>
              <a:rPr lang="en-US" b="1" dirty="0" smtClean="0"/>
              <a:t>Other Tools:</a:t>
            </a:r>
          </a:p>
          <a:p>
            <a:r>
              <a:rPr lang="en-US" dirty="0" err="1" smtClean="0"/>
              <a:t>Gridset</a:t>
            </a:r>
            <a:r>
              <a:rPr lang="en-US" dirty="0" smtClean="0"/>
              <a:t> – generates complex grids:</a:t>
            </a:r>
          </a:p>
          <a:p>
            <a:r>
              <a:rPr lang="en-US" dirty="0" smtClean="0">
                <a:hlinkClick r:id="rId10"/>
              </a:rPr>
              <a:t>https://gridsetapp.com/</a:t>
            </a:r>
            <a:endParaRPr lang="en-US" dirty="0" smtClean="0"/>
          </a:p>
          <a:p>
            <a:endParaRPr lang="en-US" dirty="0" smtClean="0"/>
          </a:p>
          <a:p>
            <a:r>
              <a:rPr lang="en-US" dirty="0" smtClean="0"/>
              <a:t>Brad Frost /</a:t>
            </a:r>
            <a:r>
              <a:rPr lang="en-US" baseline="0" dirty="0" smtClean="0"/>
              <a:t> This Is Responsive – basic layout, </a:t>
            </a:r>
            <a:r>
              <a:rPr lang="en-US" baseline="0" dirty="0" err="1" smtClean="0"/>
              <a:t>nav</a:t>
            </a:r>
            <a:r>
              <a:rPr lang="en-US" baseline="0" dirty="0" smtClean="0"/>
              <a:t>, image, forms, </a:t>
            </a:r>
            <a:r>
              <a:rPr lang="en-US" baseline="0" dirty="0" err="1" smtClean="0"/>
              <a:t>etc</a:t>
            </a:r>
            <a:r>
              <a:rPr lang="en-US" baseline="0" dirty="0" smtClean="0"/>
              <a:t>; links to resources (tools/frameworks) for RWD:</a:t>
            </a:r>
          </a:p>
          <a:p>
            <a:r>
              <a:rPr lang="en-US" dirty="0" smtClean="0">
                <a:hlinkClick r:id="rId11"/>
              </a:rPr>
              <a:t>http://bradfrost.github.io/this-is-responsive/</a:t>
            </a:r>
            <a:endParaRPr lang="en-US" baseline="0" dirty="0" smtClean="0"/>
          </a:p>
          <a:p>
            <a:endParaRPr lang="en-US" baseline="0" dirty="0" smtClean="0"/>
          </a:p>
          <a:p>
            <a:r>
              <a:rPr lang="en-US" sz="2000" b="1" baseline="0" dirty="0" smtClean="0"/>
              <a:t>DEMOS</a:t>
            </a:r>
          </a:p>
          <a:p>
            <a:r>
              <a:rPr lang="en-US" sz="2000" b="0" baseline="0" dirty="0" smtClean="0"/>
              <a:t>1. Responsive.gs</a:t>
            </a:r>
          </a:p>
          <a:p>
            <a:r>
              <a:rPr lang="en-US" sz="2000" b="0" baseline="0" dirty="0" smtClean="0"/>
              <a:t>2. Bootstrap</a:t>
            </a:r>
            <a:endParaRPr lang="en-US" sz="2000" b="0"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12</a:t>
            </a:fld>
            <a:endParaRPr lang="en-US"/>
          </a:p>
        </p:txBody>
      </p:sp>
    </p:spTree>
    <p:extLst>
      <p:ext uri="{BB962C8B-B14F-4D97-AF65-F5344CB8AC3E}">
        <p14:creationId xmlns:p14="http://schemas.microsoft.com/office/powerpoint/2010/main" val="99502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Media Queries are a CSS3 feature and they are not supported on all browsers.</a:t>
            </a:r>
            <a:r>
              <a:rPr lang="en-US" baseline="0" dirty="0" smtClean="0"/>
              <a:t> (Browser support is addressed in a later slide.)  The cutoff point varies between browsers.  Media Queries work for IE 9 and above.  </a:t>
            </a:r>
            <a:r>
              <a:rPr lang="en-US" b="0" baseline="0" dirty="0" smtClean="0"/>
              <a:t>JavaScript “polyfills” (i.e. programmatic shims that mimic state-of-the-art APIs, providing fallback functionality to older browsers) </a:t>
            </a:r>
            <a:r>
              <a:rPr lang="en-US" baseline="0" dirty="0" smtClean="0"/>
              <a:t>are required for browsers that don’t support Media Queries</a:t>
            </a:r>
            <a:r>
              <a:rPr lang="en-US" baseline="0" dirty="0" smtClean="0"/>
              <a:t>.  </a:t>
            </a:r>
          </a:p>
          <a:p>
            <a:endParaRPr lang="en-US" baseline="0" dirty="0" smtClean="0"/>
          </a:p>
          <a:p>
            <a:r>
              <a:rPr lang="en-US" baseline="0" dirty="0" smtClean="0"/>
              <a:t>Media Queries are most often used to create </a:t>
            </a:r>
            <a:r>
              <a:rPr lang="en-US" i="1" baseline="0" dirty="0" smtClean="0"/>
              <a:t>conditional</a:t>
            </a:r>
            <a:r>
              <a:rPr lang="en-US" baseline="0" dirty="0" smtClean="0"/>
              <a:t> CSS definitions, e.g. here is a conditional definition for the .container CSS class:</a:t>
            </a:r>
          </a:p>
          <a:p>
            <a:endParaRPr lang="en-US" baseline="0" dirty="0" smtClean="0"/>
          </a:p>
          <a:p>
            <a:r>
              <a:rPr lang="en-US" sz="1200" kern="1200" dirty="0" smtClean="0">
                <a:solidFill>
                  <a:schemeClr val="tx1"/>
                </a:solidFill>
                <a:effectLst/>
                <a:latin typeface="+mn-lt"/>
                <a:ea typeface="+mn-ea"/>
                <a:cs typeface="+mn-cs"/>
              </a:rPr>
              <a:t>@media</a:t>
            </a:r>
            <a:r>
              <a:rPr lang="en-US" dirty="0" smtClean="0"/>
              <a:t> </a:t>
            </a:r>
            <a:r>
              <a:rPr lang="en-US" sz="1200" kern="1200" dirty="0" smtClean="0">
                <a:solidFill>
                  <a:schemeClr val="tx1"/>
                </a:solidFill>
                <a:effectLst/>
                <a:latin typeface="+mn-lt"/>
                <a:ea typeface="+mn-ea"/>
                <a:cs typeface="+mn-cs"/>
              </a:rPr>
              <a:t>(min-width</a:t>
            </a:r>
            <a:r>
              <a:rPr lang="en-US" dirty="0" smtClean="0"/>
              <a:t>: </a:t>
            </a:r>
            <a:r>
              <a:rPr lang="en-US" sz="1200" kern="1200" dirty="0" smtClean="0">
                <a:solidFill>
                  <a:schemeClr val="tx1"/>
                </a:solidFill>
                <a:effectLst/>
                <a:latin typeface="+mn-lt"/>
                <a:ea typeface="+mn-ea"/>
                <a:cs typeface="+mn-cs"/>
              </a:rPr>
              <a:t>1200px)</a:t>
            </a:r>
            <a:r>
              <a:rPr lang="en-US" dirty="0" smtClean="0"/>
              <a:t> {</a:t>
            </a:r>
          </a:p>
          <a:p>
            <a:r>
              <a:rPr lang="en-US" dirty="0" smtClean="0"/>
              <a:t>     </a:t>
            </a:r>
            <a:r>
              <a:rPr lang="en-US" sz="1200" kern="1200" dirty="0" smtClean="0">
                <a:solidFill>
                  <a:schemeClr val="tx1"/>
                </a:solidFill>
                <a:effectLst/>
                <a:latin typeface="+mn-lt"/>
                <a:ea typeface="+mn-ea"/>
                <a:cs typeface="+mn-cs"/>
              </a:rPr>
              <a:t>.container</a:t>
            </a:r>
            <a:r>
              <a:rPr lang="en-US" dirty="0" smtClean="0"/>
              <a:t> {</a:t>
            </a:r>
          </a:p>
          <a:p>
            <a:r>
              <a:rPr lang="en-US" dirty="0" smtClean="0"/>
              <a:t>         </a:t>
            </a:r>
            <a:r>
              <a:rPr lang="en-US" sz="1200" kern="1200" dirty="0" smtClean="0">
                <a:solidFill>
                  <a:schemeClr val="tx1"/>
                </a:solidFill>
                <a:effectLst/>
                <a:latin typeface="+mn-lt"/>
                <a:ea typeface="+mn-ea"/>
                <a:cs typeface="+mn-cs"/>
              </a:rPr>
              <a:t>max-width</a:t>
            </a:r>
            <a:r>
              <a:rPr lang="en-US" dirty="0" smtClean="0"/>
              <a:t>: </a:t>
            </a:r>
            <a:r>
              <a:rPr lang="en-US" sz="1200" kern="1200" dirty="0" smtClean="0">
                <a:solidFill>
                  <a:schemeClr val="tx1"/>
                </a:solidFill>
                <a:effectLst/>
                <a:latin typeface="+mn-lt"/>
                <a:ea typeface="+mn-ea"/>
                <a:cs typeface="+mn-cs"/>
              </a:rPr>
              <a:t>1170px</a:t>
            </a:r>
            <a:r>
              <a:rPr lang="en-US" dirty="0" smtClean="0"/>
              <a:t>; } </a:t>
            </a:r>
            <a:endParaRPr lang="en-US" baseline="0" dirty="0" smtClean="0"/>
          </a:p>
          <a:p>
            <a:r>
              <a:rPr lang="en-US" baseline="0" dirty="0" smtClean="0"/>
              <a:t>}</a:t>
            </a:r>
          </a:p>
          <a:p>
            <a:r>
              <a:rPr lang="en-US" baseline="0" dirty="0" smtClean="0"/>
              <a:t>The paraphrase for the above code would be: If the device has (at least) a minimum width of 1,200 pixels, then the CSS container class should have a maximum width of 1,170 pixels.  The device is responsible for executing the queries as it renders the web page.  When a media query is true, the corresponding style sheet or style rules are applied, following the normal cascading rules.</a:t>
            </a:r>
          </a:p>
          <a:p>
            <a:endParaRPr lang="en-US" baseline="0" dirty="0" smtClean="0"/>
          </a:p>
          <a:p>
            <a:r>
              <a:rPr lang="en-US" baseline="0" dirty="0" smtClean="0"/>
              <a:t>Media Queries have to evaluate to true or false.  However you can use </a:t>
            </a:r>
            <a:r>
              <a:rPr lang="en-US" b="1" baseline="0" dirty="0" smtClean="0"/>
              <a:t>and</a:t>
            </a:r>
            <a:r>
              <a:rPr lang="en-US" baseline="0" dirty="0" smtClean="0"/>
              <a:t>, or (using a comma </a:t>
            </a:r>
            <a:r>
              <a:rPr lang="en-US" b="1" baseline="0" dirty="0" smtClean="0"/>
              <a:t>,</a:t>
            </a:r>
            <a:r>
              <a:rPr lang="en-US" baseline="0" dirty="0" smtClean="0"/>
              <a:t> ), </a:t>
            </a:r>
            <a:r>
              <a:rPr lang="en-US" b="1" baseline="0" dirty="0" smtClean="0"/>
              <a:t>not</a:t>
            </a:r>
            <a:r>
              <a:rPr lang="en-US" baseline="0" dirty="0" smtClean="0"/>
              <a:t>, </a:t>
            </a:r>
            <a:r>
              <a:rPr lang="en-US" b="1" baseline="0" dirty="0" smtClean="0"/>
              <a:t>only</a:t>
            </a:r>
            <a:r>
              <a:rPr lang="en-US" baseline="0" dirty="0" smtClean="0"/>
              <a:t> and </a:t>
            </a:r>
            <a:r>
              <a:rPr lang="en-US" b="1" baseline="0" dirty="0" smtClean="0"/>
              <a:t>all</a:t>
            </a:r>
            <a:r>
              <a:rPr lang="en-US" baseline="0" dirty="0" smtClean="0"/>
              <a:t> operators to create more complex predicates.  So if, for example, you wanted to create a rule that only applies if the display is in landscape mode, then you could use an </a:t>
            </a:r>
            <a:r>
              <a:rPr lang="en-US" b="1" baseline="0" dirty="0" smtClean="0"/>
              <a:t>and</a:t>
            </a:r>
            <a:r>
              <a:rPr lang="en-US" baseline="0" dirty="0" smtClean="0"/>
              <a:t> operator to chain the media features together, e.g.</a:t>
            </a:r>
          </a:p>
          <a:p>
            <a:endParaRPr lang="en-US" baseline="0" dirty="0" smtClean="0"/>
          </a:p>
          <a:p>
            <a:r>
              <a:rPr lang="en-US" baseline="0" dirty="0" smtClean="0"/>
              <a:t>@media (min-width: 1200px) and (orientation: landscape) { ... }</a:t>
            </a:r>
          </a:p>
          <a:p>
            <a:endParaRPr lang="en-US" baseline="0" dirty="0" smtClean="0"/>
          </a:p>
          <a:p>
            <a:r>
              <a:rPr lang="en-US" b="1" baseline="0" dirty="0" smtClean="0"/>
              <a:t>Width, width, width!</a:t>
            </a:r>
          </a:p>
          <a:p>
            <a:pPr marL="171450" indent="-171450">
              <a:buFont typeface="Arial" panose="020B0604020202020204" pitchFamily="34" charset="0"/>
              <a:buChar char="•"/>
            </a:pPr>
            <a:r>
              <a:rPr lang="en-US" b="0" baseline="0" dirty="0" smtClean="0"/>
              <a:t>Everyone expects to </a:t>
            </a:r>
            <a:r>
              <a:rPr lang="en-US" b="0" baseline="0" dirty="0" smtClean="0"/>
              <a:t>be able to scroll </a:t>
            </a:r>
            <a:r>
              <a:rPr lang="en-US" b="0" baseline="0" dirty="0" smtClean="0"/>
              <a:t>vertically</a:t>
            </a:r>
          </a:p>
          <a:p>
            <a:pPr marL="171450" indent="-171450">
              <a:buFont typeface="Arial" panose="020B0604020202020204" pitchFamily="34" charset="0"/>
              <a:buChar char="•"/>
            </a:pPr>
            <a:r>
              <a:rPr lang="en-US" b="0" baseline="0" dirty="0" smtClean="0"/>
              <a:t>Mouse wheel conventions</a:t>
            </a:r>
          </a:p>
          <a:p>
            <a:pPr marL="171450" indent="-171450">
              <a:buFont typeface="Arial" panose="020B0604020202020204" pitchFamily="34" charset="0"/>
              <a:buChar char="•"/>
            </a:pPr>
            <a:r>
              <a:rPr lang="en-US" b="0" baseline="0" dirty="0" smtClean="0"/>
              <a:t>Text wrapping</a:t>
            </a:r>
          </a:p>
          <a:p>
            <a:pPr marL="171450" indent="-171450">
              <a:buFont typeface="Arial" panose="020B0604020202020204" pitchFamily="34" charset="0"/>
              <a:buChar char="•"/>
            </a:pPr>
            <a:r>
              <a:rPr lang="en-US" b="0" baseline="0" dirty="0" smtClean="0"/>
              <a:t>Thank goodness the web doesn’t have fixed-height pages like a book!</a:t>
            </a:r>
          </a:p>
          <a:p>
            <a:endParaRPr lang="en-US" baseline="0" dirty="0" smtClean="0"/>
          </a:p>
          <a:p>
            <a:r>
              <a:rPr lang="en-US" b="1" dirty="0" smtClean="0"/>
              <a:t>Choosing Mobile-first or Desktop-first</a:t>
            </a:r>
            <a:r>
              <a:rPr lang="en-US" dirty="0" smtClean="0"/>
              <a:t>:</a:t>
            </a:r>
          </a:p>
          <a:p>
            <a:pPr marL="171450" indent="-171450">
              <a:buFont typeface="Arial" panose="020B0604020202020204" pitchFamily="34" charset="0"/>
              <a:buChar char="•"/>
            </a:pPr>
            <a:r>
              <a:rPr lang="en-US" dirty="0" smtClean="0"/>
              <a:t>Mobile-First: progressive enhancement</a:t>
            </a:r>
          </a:p>
          <a:p>
            <a:pPr marL="171450" indent="-171450">
              <a:buFont typeface="Arial" panose="020B0604020202020204" pitchFamily="34" charset="0"/>
              <a:buChar char="•"/>
            </a:pPr>
            <a:r>
              <a:rPr lang="en-US" dirty="0" smtClean="0"/>
              <a:t>Desktop-First: graceful degradation</a:t>
            </a:r>
          </a:p>
          <a:p>
            <a:r>
              <a:rPr lang="en-US" dirty="0" smtClean="0"/>
              <a:t>The mobile-first/desktop-first question is influenced by:</a:t>
            </a:r>
          </a:p>
          <a:p>
            <a:pPr marL="171450" indent="-171450">
              <a:buFont typeface="Arial" panose="020B0604020202020204" pitchFamily="34" charset="0"/>
              <a:buChar char="•"/>
            </a:pPr>
            <a:r>
              <a:rPr lang="en-US" dirty="0" smtClean="0"/>
              <a:t>Is there an existing site?  What is its target audience?</a:t>
            </a:r>
          </a:p>
          <a:p>
            <a:pPr marL="171450" indent="-171450">
              <a:buFont typeface="Arial" panose="020B0604020202020204" pitchFamily="34" charset="0"/>
              <a:buChar char="•"/>
            </a:pPr>
            <a:r>
              <a:rPr lang="en-US" dirty="0" smtClean="0"/>
              <a:t>Audience breakdown – devices and size.</a:t>
            </a:r>
            <a:r>
              <a:rPr lang="en-US" baseline="0" dirty="0" smtClean="0"/>
              <a:t>   Note that s</a:t>
            </a:r>
            <a:r>
              <a:rPr lang="en-US" dirty="0" smtClean="0"/>
              <a:t>erver logs can be misleading – if your site’s mobile experience stinks, then people aren’t returning.  Unique IP</a:t>
            </a:r>
            <a:r>
              <a:rPr lang="en-US" baseline="0" dirty="0" smtClean="0"/>
              <a:t> is a better measure than views.</a:t>
            </a:r>
          </a:p>
          <a:p>
            <a:pPr marL="171450" indent="-171450">
              <a:buFont typeface="Arial" panose="020B0604020202020204" pitchFamily="34" charset="0"/>
              <a:buChar char="•"/>
            </a:pPr>
            <a:r>
              <a:rPr lang="en-US" dirty="0" smtClean="0"/>
              <a:t>Mindset</a:t>
            </a:r>
            <a:r>
              <a:rPr lang="en-US" baseline="0" dirty="0" smtClean="0"/>
              <a:t> / preference</a:t>
            </a:r>
            <a:endParaRPr lang="en-US" dirty="0" smtClean="0"/>
          </a:p>
          <a:p>
            <a:pPr marL="0" indent="0">
              <a:buFontTx/>
              <a:buNone/>
            </a:pPr>
            <a:endParaRPr lang="en-US" dirty="0" smtClean="0"/>
          </a:p>
          <a:p>
            <a:pPr marL="0" indent="0">
              <a:buFontTx/>
              <a:buNone/>
            </a:pPr>
            <a:r>
              <a:rPr lang="en-US" b="1" dirty="0" smtClean="0"/>
              <a:t>Selecting Break Points</a:t>
            </a:r>
          </a:p>
          <a:p>
            <a:pPr marL="171450" indent="-171450">
              <a:buFont typeface="Arial" panose="020B0604020202020204" pitchFamily="34" charset="0"/>
              <a:buChar char="•"/>
            </a:pPr>
            <a:r>
              <a:rPr lang="en-US" baseline="0" dirty="0" smtClean="0"/>
              <a:t>CONTENT is king.  It’s not possible to select and design around a set of device-based breakpoints.  CSS will be heavy and under-performing, compromises will be made to “Fit in the box.”  It’s better to evaluate your content and think in general terms about presenting it in “big”, “middle-sized”, and “small” contexts.</a:t>
            </a:r>
          </a:p>
          <a:p>
            <a:pPr marL="171450" indent="-171450">
              <a:buFont typeface="Arial" panose="020B0604020202020204" pitchFamily="34" charset="0"/>
              <a:buChar char="•"/>
            </a:pPr>
            <a:r>
              <a:rPr lang="en-US" baseline="0" dirty="0" smtClean="0"/>
              <a:t>It’s better to be proportionally perfect than pixel perfect</a:t>
            </a:r>
          </a:p>
          <a:p>
            <a:pPr marL="171450" indent="-171450">
              <a:buFont typeface="Arial" panose="020B0604020202020204" pitchFamily="34" charset="0"/>
              <a:buChar char="•"/>
            </a:pPr>
            <a:r>
              <a:rPr lang="en-US" baseline="0" dirty="0" smtClean="0"/>
              <a:t>Min-width / max-width / both</a:t>
            </a:r>
          </a:p>
          <a:p>
            <a:pPr marL="171450" lvl="0" indent="-171450">
              <a:buFont typeface="Arial" panose="020B0604020202020204" pitchFamily="34" charset="0"/>
              <a:buChar char="•"/>
            </a:pPr>
            <a:r>
              <a:rPr lang="en-US" baseline="0" dirty="0" smtClean="0"/>
              <a:t>Snapped on a Surface tablet</a:t>
            </a:r>
          </a:p>
          <a:p>
            <a:pPr marL="171450" lvl="0" indent="-171450">
              <a:buFont typeface="Arial" panose="020B0604020202020204" pitchFamily="34" charset="0"/>
              <a:buChar char="•"/>
            </a:pPr>
            <a:r>
              <a:rPr lang="en-US" baseline="0" dirty="0" smtClean="0"/>
              <a:t>Line length is important, CSS3 multi-column can help</a:t>
            </a:r>
          </a:p>
          <a:p>
            <a:pPr marL="171450" lvl="0" indent="-171450">
              <a:buFont typeface="Arial" panose="020B0604020202020204" pitchFamily="34" charset="0"/>
              <a:buChar char="•"/>
            </a:pPr>
            <a:r>
              <a:rPr lang="en-US" baseline="0" dirty="0" smtClean="0"/>
              <a:t>Scaling out from base or default font </a:t>
            </a:r>
            <a:r>
              <a:rPr lang="en-US" b="1" baseline="0" dirty="0" err="1" smtClean="0"/>
              <a:t>em</a:t>
            </a:r>
            <a:r>
              <a:rPr lang="en-US" baseline="0" dirty="0" smtClean="0"/>
              <a:t> maintains design across user-selected fonts, zoom, display densities</a:t>
            </a:r>
          </a:p>
          <a:p>
            <a:pPr marL="171450" lvl="0" indent="-171450">
              <a:buFont typeface="Arial" panose="020B0604020202020204" pitchFamily="34" charset="0"/>
              <a:buChar char="•"/>
            </a:pPr>
            <a:r>
              <a:rPr lang="en-US" baseline="0" dirty="0" smtClean="0"/>
              <a:t>Knowledge of common device widths is useful, along with testing the site on the devices with the biggest market share</a:t>
            </a:r>
          </a:p>
          <a:p>
            <a:pPr marL="171450" lvl="0" indent="-171450">
              <a:buFont typeface="Arial" panose="020B0604020202020204" pitchFamily="34" charset="0"/>
              <a:buChar char="•"/>
            </a:pPr>
            <a:r>
              <a:rPr lang="en-US" baseline="0" dirty="0" smtClean="0"/>
              <a:t>Consider using a Third Party Service to test your site on multiple browsers and devices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CSS Kung Fu: Size, Move, Hide, Replace, or Transform?</a:t>
            </a:r>
          </a:p>
          <a:p>
            <a:pPr marL="171450" indent="-171450">
              <a:buFont typeface="Arial" panose="020B0604020202020204" pitchFamily="34" charset="0"/>
              <a:buChar char="•"/>
            </a:pPr>
            <a:r>
              <a:rPr lang="en-US" b="1" baseline="0" dirty="0" smtClean="0"/>
              <a:t>Size</a:t>
            </a:r>
            <a:r>
              <a:rPr lang="en-US" baseline="0" dirty="0" smtClean="0"/>
              <a:t>: shrink box and/or font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Move</a:t>
            </a:r>
            <a:r>
              <a:rPr lang="en-US" baseline="0" dirty="0" smtClean="0"/>
              <a:t>: reposition an element (most commonly moving columns to stacked)</a:t>
            </a:r>
          </a:p>
          <a:p>
            <a:pPr marL="171450" indent="-171450">
              <a:buFont typeface="Arial" panose="020B0604020202020204" pitchFamily="34" charset="0"/>
              <a:buChar char="•"/>
            </a:pPr>
            <a:r>
              <a:rPr lang="en-US" b="1" baseline="0" dirty="0" smtClean="0"/>
              <a:t>Hide</a:t>
            </a:r>
            <a:r>
              <a:rPr lang="en-US" baseline="0" dirty="0" smtClean="0"/>
              <a:t>: remove entirely</a:t>
            </a:r>
          </a:p>
          <a:p>
            <a:pPr marL="171450" indent="-171450">
              <a:buFont typeface="Arial" panose="020B0604020202020204" pitchFamily="34" charset="0"/>
              <a:buChar char="•"/>
            </a:pPr>
            <a:r>
              <a:rPr lang="en-US" b="1" baseline="0" dirty="0" smtClean="0"/>
              <a:t>Replace</a:t>
            </a:r>
            <a:r>
              <a:rPr lang="en-US" baseline="0" dirty="0" smtClean="0"/>
              <a:t>: provide the same function in a smaller package (common example – </a:t>
            </a:r>
            <a:r>
              <a:rPr lang="en-US" baseline="0" dirty="0" err="1" smtClean="0"/>
              <a:t>nav</a:t>
            </a:r>
            <a:r>
              <a:rPr lang="en-US" baseline="0" dirty="0" smtClean="0"/>
              <a:t> menu)</a:t>
            </a:r>
          </a:p>
          <a:p>
            <a:pPr marL="171450" indent="-171450">
              <a:buFont typeface="Arial" panose="020B0604020202020204" pitchFamily="34" charset="0"/>
              <a:buChar char="•"/>
            </a:pPr>
            <a:r>
              <a:rPr lang="en-US" b="1" baseline="0" dirty="0" smtClean="0"/>
              <a:t>Transform</a:t>
            </a:r>
            <a:r>
              <a:rPr lang="en-US" baseline="0" dirty="0" smtClean="0"/>
              <a:t>: maintain the same markup but change its initial presentation (e.g. full content dropping down to an accordion)</a:t>
            </a:r>
          </a:p>
          <a:p>
            <a:pPr marL="171450" indent="-171450">
              <a:buFont typeface="Arial" panose="020B0604020202020204" pitchFamily="34" charset="0"/>
              <a:buChar char="•"/>
            </a:pPr>
            <a:r>
              <a:rPr lang="en-US" baseline="0" dirty="0" smtClean="0"/>
              <a:t>Depends on the semantics of the HTML element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May descend from size &gt; move &gt; hide at cascading break points</a:t>
            </a:r>
          </a:p>
          <a:p>
            <a:pPr marL="171450" indent="-171450">
              <a:buFont typeface="Arial" panose="020B0604020202020204" pitchFamily="34" charset="0"/>
              <a:buChar char="•"/>
            </a:pPr>
            <a:r>
              <a:rPr lang="en-US" baseline="0" dirty="0" smtClean="0"/>
              <a:t>Remember most-important content should come first in markup for accessibility Search Engine Optimization (SEO).  (See grid system push / pull classes.)</a:t>
            </a:r>
          </a:p>
          <a:p>
            <a:pPr marL="0" indent="0">
              <a:buFontTx/>
              <a:buNone/>
            </a:pPr>
            <a:endParaRPr lang="en-US" dirty="0" smtClean="0"/>
          </a:p>
          <a:p>
            <a:pPr marL="0" indent="0">
              <a:buFontTx/>
              <a:buNone/>
            </a:pPr>
            <a:r>
              <a:rPr lang="en-US" b="1" dirty="0" smtClean="0"/>
              <a:t>Server-side Technique for Mobile Refinement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t>NuGet</a:t>
            </a:r>
            <a:r>
              <a:rPr lang="en-US" baseline="0" dirty="0" smtClean="0"/>
              <a:t> 51Degrees.mobi for better device detection – directly modifies </a:t>
            </a:r>
            <a:r>
              <a:rPr lang="en-US" baseline="0" dirty="0" err="1" smtClean="0"/>
              <a:t>Request.Browser.IsMobileDevice</a:t>
            </a:r>
            <a:r>
              <a:rPr lang="en-US" baseline="0" dirty="0" smtClean="0"/>
              <a:t> and supplies many additional capabilities: </a:t>
            </a:r>
            <a:r>
              <a:rPr lang="en-US" dirty="0" smtClean="0">
                <a:hlinkClick r:id="rId3"/>
              </a:rPr>
              <a:t>http://51degrees.mobi/</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DetectMobileBrowsers.com regex for simple user-agent detection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Remember: mobile bandwidth!  Content</a:t>
            </a:r>
            <a:r>
              <a:rPr lang="en-US" baseline="0" dirty="0" smtClean="0"/>
              <a:t> hidden with </a:t>
            </a:r>
            <a:r>
              <a:rPr lang="en-US" baseline="0" dirty="0" err="1" smtClean="0"/>
              <a:t>display:none</a:t>
            </a:r>
            <a:r>
              <a:rPr lang="en-US" baseline="0" dirty="0" smtClean="0"/>
              <a:t> is still downloaded!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ASP.NET MVC4 “hiding in view” with corresponding output cache attribute</a:t>
            </a:r>
          </a:p>
        </p:txBody>
      </p:sp>
      <p:sp>
        <p:nvSpPr>
          <p:cNvPr id="4" name="Slide Number Placeholder 3"/>
          <p:cNvSpPr>
            <a:spLocks noGrp="1"/>
          </p:cNvSpPr>
          <p:nvPr>
            <p:ph type="sldNum" sz="quarter" idx="10"/>
          </p:nvPr>
        </p:nvSpPr>
        <p:spPr/>
        <p:txBody>
          <a:bodyPr/>
          <a:lstStyle/>
          <a:p>
            <a:fld id="{EB974254-A4B3-40C6-86C3-CA4367F2A9DC}" type="slidenum">
              <a:rPr lang="en-US" smtClean="0"/>
              <a:t>13</a:t>
            </a:fld>
            <a:endParaRPr lang="en-US"/>
          </a:p>
        </p:txBody>
      </p:sp>
    </p:spTree>
    <p:extLst>
      <p:ext uri="{BB962C8B-B14F-4D97-AF65-F5344CB8AC3E}">
        <p14:creationId xmlns:p14="http://schemas.microsoft.com/office/powerpoint/2010/main" val="404807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Layout Viewport</a:t>
            </a:r>
          </a:p>
          <a:p>
            <a:pPr marL="171450" indent="-171450">
              <a:buFont typeface="Arial" panose="020B0604020202020204" pitchFamily="34" charset="0"/>
              <a:buChar char="•"/>
            </a:pPr>
            <a:r>
              <a:rPr lang="en-US" b="0" baseline="0" dirty="0" smtClean="0"/>
              <a:t>The Layout Viewport is defined by the CSS pixels available to </a:t>
            </a:r>
            <a:r>
              <a:rPr lang="en-US" b="0" baseline="0" dirty="0" smtClean="0"/>
              <a:t>the viewport</a:t>
            </a:r>
            <a:endParaRPr lang="en-US" b="0" baseline="0" dirty="0" smtClean="0"/>
          </a:p>
          <a:p>
            <a:pPr marL="171450" indent="-171450">
              <a:buFont typeface="Arial" panose="020B0604020202020204" pitchFamily="34" charset="0"/>
              <a:buChar char="•"/>
            </a:pPr>
            <a:r>
              <a:rPr lang="en-US" b="0" baseline="0" dirty="0" smtClean="0"/>
              <a:t>On a </a:t>
            </a:r>
            <a:r>
              <a:rPr lang="en-US" b="0" baseline="0" dirty="0" smtClean="0"/>
              <a:t>desktop </a:t>
            </a:r>
            <a:r>
              <a:rPr lang="en-US" b="0" baseline="0" dirty="0" smtClean="0"/>
              <a:t>when you resize the window you resize the layout viewport</a:t>
            </a:r>
          </a:p>
          <a:p>
            <a:pPr marL="171450" indent="-171450">
              <a:buFont typeface="Arial" panose="020B0604020202020204" pitchFamily="34" charset="0"/>
              <a:buChar char="•"/>
            </a:pPr>
            <a:r>
              <a:rPr lang="en-US" b="0" baseline="0" dirty="0" smtClean="0"/>
              <a:t>Mobile layout viewport is set at load time and does not change (exception: scroll bars)</a:t>
            </a:r>
          </a:p>
          <a:p>
            <a:pPr marL="171450" indent="-171450">
              <a:buFont typeface="Arial" panose="020B0604020202020204" pitchFamily="34" charset="0"/>
              <a:buChar char="•"/>
            </a:pPr>
            <a:r>
              <a:rPr lang="en-US" b="0" baseline="0" dirty="0" smtClean="0"/>
              <a:t>Mobile devices play some extra tricks with text wrapping – </a:t>
            </a:r>
            <a:r>
              <a:rPr lang="en-US" b="0" baseline="0" dirty="0" smtClean="0"/>
              <a:t>&lt;div&gt; elements </a:t>
            </a:r>
            <a:r>
              <a:rPr lang="en-US" b="0" baseline="0" dirty="0" smtClean="0"/>
              <a:t>will lay out correctly but the wrap point may be adjusted based on double-tap zoom size; text may re-wrap on zoom as </a:t>
            </a:r>
            <a:r>
              <a:rPr lang="en-US" b="0" baseline="0" dirty="0" smtClean="0"/>
              <a:t>well.</a:t>
            </a:r>
            <a:endParaRPr lang="en-US" b="0" baseline="0" dirty="0" smtClean="0"/>
          </a:p>
          <a:p>
            <a:pPr marL="0" indent="0">
              <a:buFontTx/>
              <a:buNone/>
            </a:pPr>
            <a:endParaRPr lang="en-US" b="0" baseline="0" dirty="0" smtClean="0"/>
          </a:p>
          <a:p>
            <a:pPr marL="0" indent="0">
              <a:buFontTx/>
              <a:buNone/>
            </a:pPr>
            <a:r>
              <a:rPr lang="en-US" b="1" baseline="0" dirty="0" smtClean="0"/>
              <a:t>Visual Viewport</a:t>
            </a:r>
          </a:p>
          <a:p>
            <a:pPr marL="171450" indent="-171450">
              <a:buFont typeface="Arial" panose="020B0604020202020204" pitchFamily="34" charset="0"/>
              <a:buChar char="•"/>
            </a:pPr>
            <a:r>
              <a:rPr lang="en-US" b="0" baseline="0" dirty="0" smtClean="0"/>
              <a:t>The visual viewport is the CSS pixel dimension of the visible area of the page</a:t>
            </a:r>
          </a:p>
          <a:p>
            <a:pPr marL="171450" indent="-171450">
              <a:buFont typeface="Arial" panose="020B0604020202020204" pitchFamily="34" charset="0"/>
              <a:buChar char="•"/>
            </a:pPr>
            <a:r>
              <a:rPr lang="en-US" b="0" baseline="0" dirty="0" smtClean="0"/>
              <a:t>Desktop resize window resizes the visual viewport</a:t>
            </a:r>
          </a:p>
          <a:p>
            <a:pPr marL="171450" indent="-171450">
              <a:buFont typeface="Arial" panose="020B0604020202020204" pitchFamily="34" charset="0"/>
              <a:buChar char="•"/>
            </a:pPr>
            <a:r>
              <a:rPr lang="en-US" b="0" baseline="0" dirty="0" smtClean="0"/>
              <a:t>Mobile zoom resizes the visual viewport</a:t>
            </a:r>
          </a:p>
          <a:p>
            <a:pPr marL="171450" indent="-171450">
              <a:buFontTx/>
              <a:buChar char="-"/>
            </a:pPr>
            <a:endParaRPr lang="en-US" b="1" baseline="0" dirty="0" smtClean="0"/>
          </a:p>
          <a:p>
            <a:pPr marL="0" indent="0">
              <a:buFontTx/>
              <a:buNone/>
            </a:pPr>
            <a:r>
              <a:rPr lang="en-US" b="1" baseline="0" dirty="0" smtClean="0"/>
              <a:t>Quiz</a:t>
            </a:r>
          </a:p>
          <a:p>
            <a:pPr marL="0" indent="0">
              <a:buFontTx/>
              <a:buNone/>
            </a:pPr>
            <a:r>
              <a:rPr lang="en-US" b="0" baseline="0" dirty="0" smtClean="0"/>
              <a:t>Question: On the desktop, what will make the layout and visual viewports different?</a:t>
            </a:r>
          </a:p>
          <a:p>
            <a:pPr marL="0" indent="0">
              <a:buFont typeface="Arial" panose="020B0604020202020204" pitchFamily="34" charset="0"/>
              <a:buNone/>
            </a:pPr>
            <a:r>
              <a:rPr lang="en-US" b="0" baseline="0" dirty="0" smtClean="0"/>
              <a:t>Answer: Scrollbars</a:t>
            </a:r>
          </a:p>
          <a:p>
            <a:pPr marL="0" indent="0">
              <a:buFontTx/>
              <a:buNone/>
            </a:pPr>
            <a:endParaRPr lang="en-US" b="1" baseline="0" dirty="0" smtClean="0"/>
          </a:p>
          <a:p>
            <a:r>
              <a:rPr lang="en-US" b="1" baseline="0" dirty="0" smtClean="0"/>
              <a:t>Viewport meta-tag for Mobile</a:t>
            </a:r>
          </a:p>
          <a:p>
            <a:pPr marL="171450" indent="-171450">
              <a:buFont typeface="Arial" panose="020B0604020202020204" pitchFamily="34" charset="0"/>
              <a:buChar char="•"/>
            </a:pPr>
            <a:r>
              <a:rPr lang="en-US" baseline="0" dirty="0" smtClean="0"/>
              <a:t>Controls the </a:t>
            </a:r>
            <a:r>
              <a:rPr lang="en-US" b="1" baseline="0" dirty="0" smtClean="0"/>
              <a:t>layout</a:t>
            </a:r>
            <a:r>
              <a:rPr lang="en-US" b="0" baseline="0" dirty="0" smtClean="0"/>
              <a:t> viewport</a:t>
            </a:r>
          </a:p>
          <a:p>
            <a:pPr marL="171450" indent="-171450">
              <a:buFont typeface="Arial" panose="020B0604020202020204" pitchFamily="34" charset="0"/>
              <a:buChar char="•"/>
            </a:pPr>
            <a:r>
              <a:rPr lang="en-US" b="0" i="1" baseline="0" dirty="0" smtClean="0"/>
              <a:t>Determines the number of device pixels per CSS pixel at zoom  = 1  * this is the important concept to get your head around *</a:t>
            </a:r>
            <a:endParaRPr lang="en-US" i="1" baseline="0" dirty="0" smtClean="0"/>
          </a:p>
          <a:p>
            <a:pPr marL="171450" indent="-171450">
              <a:buFont typeface="Arial" panose="020B0604020202020204" pitchFamily="34" charset="0"/>
              <a:buChar char="•"/>
            </a:pPr>
            <a:r>
              <a:rPr lang="en-US" baseline="0" dirty="0" smtClean="0"/>
              <a:t>99% of the time, use the &lt;meta name=“viewport” content=“width=device-width”&gt; tag to define the width of your layout</a:t>
            </a:r>
          </a:p>
          <a:p>
            <a:pPr marL="171450" indent="-171450">
              <a:buFont typeface="Arial" panose="020B0604020202020204" pitchFamily="34" charset="0"/>
              <a:buChar char="•"/>
            </a:pPr>
            <a:r>
              <a:rPr lang="en-US" baseline="0" dirty="0" smtClean="0"/>
              <a:t>Default </a:t>
            </a:r>
            <a:r>
              <a:rPr lang="en-US" baseline="0" dirty="0" err="1" smtClean="0"/>
              <a:t>iOS</a:t>
            </a:r>
            <a:r>
              <a:rPr lang="en-US" baseline="0" dirty="0" smtClean="0"/>
              <a:t> and Android layout viewport width is 980 CSS pixels, with initial scale set to match the visual viewport</a:t>
            </a:r>
          </a:p>
          <a:p>
            <a:pPr marL="171450" indent="-171450">
              <a:buFont typeface="Arial" panose="020B0604020202020204" pitchFamily="34" charset="0"/>
              <a:buChar char="•"/>
            </a:pPr>
            <a:r>
              <a:rPr lang="en-US" baseline="0" dirty="0" smtClean="0"/>
              <a:t>Content attribute is </a:t>
            </a:r>
            <a:r>
              <a:rPr lang="en-US" baseline="0" dirty="0" smtClean="0"/>
              <a:t>comma-separated:</a:t>
            </a:r>
            <a:endParaRPr lang="en-US" baseline="0" dirty="0" smtClean="0"/>
          </a:p>
          <a:p>
            <a:pPr marL="628650" lvl="1" indent="-171450">
              <a:buFont typeface="Arial" panose="020B0604020202020204" pitchFamily="34" charset="0"/>
              <a:buChar char="•"/>
            </a:pPr>
            <a:r>
              <a:rPr lang="en-US" baseline="0" dirty="0" smtClean="0"/>
              <a:t>Width = [</a:t>
            </a:r>
            <a:r>
              <a:rPr lang="en-US" baseline="0" dirty="0" err="1" smtClean="0"/>
              <a:t>px|device-width</a:t>
            </a:r>
            <a:r>
              <a:rPr lang="en-US" baseline="0" dirty="0" smtClean="0"/>
              <a:t>].  Device width is “screen width in CSS pixels at 100% zoom”</a:t>
            </a:r>
          </a:p>
          <a:p>
            <a:pPr marL="628650" lvl="1" indent="-171450">
              <a:buFont typeface="Arial" panose="020B0604020202020204" pitchFamily="34" charset="0"/>
              <a:buChar char="•"/>
            </a:pPr>
            <a:r>
              <a:rPr lang="en-US" baseline="0" dirty="0" smtClean="0"/>
              <a:t>Height – little-used</a:t>
            </a:r>
          </a:p>
          <a:p>
            <a:pPr marL="628650" lvl="1" indent="-171450">
              <a:buFont typeface="Arial" panose="020B0604020202020204" pitchFamily="34" charset="0"/>
              <a:buChar char="•"/>
            </a:pPr>
            <a:r>
              <a:rPr lang="en-US" baseline="0" dirty="0" smtClean="0"/>
              <a:t>Initial-scale = multiplier</a:t>
            </a:r>
          </a:p>
          <a:p>
            <a:pPr marL="628650" lvl="1" indent="-171450">
              <a:buFont typeface="Arial" panose="020B0604020202020204" pitchFamily="34" charset="0"/>
              <a:buChar char="•"/>
            </a:pPr>
            <a:r>
              <a:rPr lang="en-US" baseline="0" dirty="0" smtClean="0"/>
              <a:t>Maximum-scale = multiplier</a:t>
            </a:r>
          </a:p>
          <a:p>
            <a:pPr marL="628650" lvl="1" indent="-171450">
              <a:buFont typeface="Arial" panose="020B0604020202020204" pitchFamily="34" charset="0"/>
              <a:buChar char="•"/>
            </a:pPr>
            <a:r>
              <a:rPr lang="en-US" baseline="0" dirty="0" smtClean="0"/>
              <a:t>User-scalable = [true | false].  Whether to allow the user to scale</a:t>
            </a:r>
          </a:p>
          <a:p>
            <a:pPr marL="171450" lvl="0" indent="-171450">
              <a:buFont typeface="Arial" panose="020B0604020202020204" pitchFamily="34" charset="0"/>
              <a:buChar char="•"/>
            </a:pPr>
            <a:r>
              <a:rPr lang="en-US" baseline="0" dirty="0" smtClean="0"/>
              <a:t>CSS 2.1 recommends that CSS pixels correlate to one 96dpi pixel at arm’s length; initial-scale=1 requests this</a:t>
            </a:r>
          </a:p>
          <a:p>
            <a:pPr marL="0" lvl="0" indent="0">
              <a:buFontTx/>
              <a:buNone/>
            </a:pPr>
            <a:endParaRPr lang="en-US" baseline="0" dirty="0" smtClean="0"/>
          </a:p>
          <a:p>
            <a:pPr marL="0" lvl="0" indent="0">
              <a:buFontTx/>
              <a:buNone/>
            </a:pPr>
            <a:r>
              <a:rPr lang="en-US" baseline="0" dirty="0" smtClean="0"/>
              <a:t>IE10 METRO: ignores the viewport meta tag in Snap </a:t>
            </a:r>
            <a:r>
              <a:rPr lang="en-US" baseline="0" dirty="0" smtClean="0"/>
              <a:t>mode!  You need to add the following to support Surface devices:</a:t>
            </a:r>
            <a:endParaRPr lang="en-US" baseline="0" dirty="0" smtClean="0"/>
          </a:p>
          <a:p>
            <a:pPr marL="0" lvl="0" indent="0">
              <a:buFontTx/>
              <a:buNone/>
            </a:pPr>
            <a:endParaRPr lang="en-US" baseline="0" dirty="0" smtClean="0"/>
          </a:p>
          <a:p>
            <a:pPr marL="0" lvl="0" indent="0">
              <a:buFontTx/>
              <a:buNone/>
            </a:pPr>
            <a:r>
              <a:rPr lang="en-US" baseline="0" dirty="0" smtClean="0"/>
              <a:t>@-</a:t>
            </a:r>
            <a:r>
              <a:rPr lang="en-US" baseline="0" dirty="0" err="1" smtClean="0"/>
              <a:t>ms</a:t>
            </a:r>
            <a:r>
              <a:rPr lang="en-US" baseline="0" dirty="0" smtClean="0"/>
              <a:t>-viewport {</a:t>
            </a:r>
          </a:p>
          <a:p>
            <a:pPr marL="0" lvl="0" indent="0">
              <a:buFontTx/>
              <a:buNone/>
            </a:pPr>
            <a:r>
              <a:rPr lang="en-US" baseline="0" dirty="0" smtClean="0"/>
              <a:t>    width: device-width;</a:t>
            </a:r>
          </a:p>
          <a:p>
            <a:pPr marL="0" lvl="0" indent="0">
              <a:buFontTx/>
              <a:buNone/>
            </a:pPr>
            <a:r>
              <a:rPr lang="en-US" baseline="0" dirty="0" smtClean="0"/>
              <a:t>}</a:t>
            </a:r>
          </a:p>
          <a:p>
            <a:pPr marL="0" lvl="0" indent="0">
              <a:buFontTx/>
              <a:buNone/>
            </a:pPr>
            <a:endParaRPr lang="en-US" baseline="0" dirty="0" smtClean="0"/>
          </a:p>
          <a:p>
            <a:pPr marL="0" lvl="0" indent="0">
              <a:buFontTx/>
              <a:buNone/>
            </a:pPr>
            <a:r>
              <a:rPr lang="en-US" b="1" baseline="0" dirty="0" smtClean="0"/>
              <a:t>Viewport relevance to Media Queries</a:t>
            </a:r>
          </a:p>
          <a:p>
            <a:pPr marL="171450" lvl="0" indent="-171450">
              <a:buFont typeface="Arial" panose="020B0604020202020204" pitchFamily="34" charset="0"/>
              <a:buChar char="•"/>
            </a:pPr>
            <a:r>
              <a:rPr lang="en-US" i="1" baseline="0" dirty="0" smtClean="0"/>
              <a:t>width</a:t>
            </a:r>
            <a:r>
              <a:rPr lang="en-US" baseline="0" dirty="0" smtClean="0"/>
              <a:t> versus </a:t>
            </a:r>
            <a:r>
              <a:rPr lang="en-US" i="1" baseline="0" dirty="0" smtClean="0"/>
              <a:t>device-width</a:t>
            </a:r>
          </a:p>
          <a:p>
            <a:pPr marL="171450" lvl="0" indent="-171450">
              <a:buFont typeface="Arial" panose="020B0604020202020204" pitchFamily="34" charset="0"/>
              <a:buChar char="•"/>
            </a:pPr>
            <a:r>
              <a:rPr lang="en-US" baseline="0" dirty="0" smtClean="0"/>
              <a:t>99% of the time you want width (CSS pixels)</a:t>
            </a:r>
          </a:p>
          <a:p>
            <a:pPr marL="171450" lvl="0" indent="-171450">
              <a:buFont typeface="Arial" panose="020B0604020202020204" pitchFamily="34" charset="0"/>
              <a:buChar char="•"/>
            </a:pPr>
            <a:r>
              <a:rPr lang="en-US" baseline="0" dirty="0" smtClean="0"/>
              <a:t>Device-width can help you target specific devices (e.g. iPad, iPhone)</a:t>
            </a:r>
          </a:p>
          <a:p>
            <a:pPr marL="171450" lvl="0" indent="-171450">
              <a:buFont typeface="Arial" panose="020B0604020202020204" pitchFamily="34" charset="0"/>
              <a:buChar char="•"/>
            </a:pPr>
            <a:r>
              <a:rPr lang="en-US" baseline="0" dirty="0" smtClean="0"/>
              <a:t>Note iOS reports *portrait* device-width &amp; -height regardless of orientation (use the orientation query to differentiate)</a:t>
            </a:r>
          </a:p>
        </p:txBody>
      </p:sp>
      <p:sp>
        <p:nvSpPr>
          <p:cNvPr id="4" name="Slide Number Placeholder 3"/>
          <p:cNvSpPr>
            <a:spLocks noGrp="1"/>
          </p:cNvSpPr>
          <p:nvPr>
            <p:ph type="sldNum" sz="quarter" idx="10"/>
          </p:nvPr>
        </p:nvSpPr>
        <p:spPr/>
        <p:txBody>
          <a:bodyPr/>
          <a:lstStyle/>
          <a:p>
            <a:fld id="{EB974254-A4B3-40C6-86C3-CA4367F2A9DC}" type="slidenum">
              <a:rPr lang="en-US" smtClean="0"/>
              <a:t>14</a:t>
            </a:fld>
            <a:endParaRPr lang="en-US"/>
          </a:p>
        </p:txBody>
      </p:sp>
    </p:spTree>
    <p:extLst>
      <p:ext uri="{BB962C8B-B14F-4D97-AF65-F5344CB8AC3E}">
        <p14:creationId xmlns:p14="http://schemas.microsoft.com/office/powerpoint/2010/main" val="3764434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Source – Viljami </a:t>
            </a:r>
            <a:r>
              <a:rPr lang="en-US" baseline="0" dirty="0" smtClean="0"/>
              <a:t>Salminen’s </a:t>
            </a:r>
            <a:r>
              <a:rPr lang="en-US" baseline="0" dirty="0" smtClean="0"/>
              <a:t>blog:</a:t>
            </a:r>
            <a:endParaRPr lang="en-US" baseline="0" dirty="0" smtClean="0"/>
          </a:p>
          <a:p>
            <a:r>
              <a:rPr lang="en-US" dirty="0" smtClean="0">
                <a:hlinkClick r:id="rId3"/>
              </a:rPr>
              <a:t>http://viljamis.com/blog/2012/responsive-workflow/device-map-2012.pdf</a:t>
            </a:r>
            <a:endParaRPr lang="en-US" dirty="0" smtClean="0"/>
          </a:p>
          <a:p>
            <a:endParaRPr lang="en-US" dirty="0" smtClean="0"/>
          </a:p>
          <a:p>
            <a:r>
              <a:rPr lang="en-US" dirty="0" smtClean="0"/>
              <a:t>There are WAY too many devices to design device-specific</a:t>
            </a:r>
            <a:r>
              <a:rPr lang="en-US" baseline="0" dirty="0" smtClean="0"/>
              <a:t> </a:t>
            </a:r>
            <a:r>
              <a:rPr lang="en-US" baseline="0" dirty="0" smtClean="0"/>
              <a:t>break points</a:t>
            </a:r>
            <a:r>
              <a:rPr lang="en-US" baseline="0" dirty="0" smtClean="0"/>
              <a:t>.  You can choose too narrow a width and get cut-off on slightly larger devices; or you can choose too large a width and serve up a shrunken layout on a device that can handle more width.</a:t>
            </a:r>
          </a:p>
          <a:p>
            <a:endParaRPr lang="en-US" dirty="0" smtClean="0"/>
          </a:p>
          <a:p>
            <a:r>
              <a:rPr lang="en-US" dirty="0" smtClean="0"/>
              <a:t>The sweet</a:t>
            </a:r>
            <a:r>
              <a:rPr lang="en-US" baseline="0" dirty="0" smtClean="0"/>
              <a:t> spots are generally in the circled areas – let your content be your guide.</a:t>
            </a:r>
          </a:p>
        </p:txBody>
      </p:sp>
      <p:sp>
        <p:nvSpPr>
          <p:cNvPr id="4" name="Slide Number Placeholder 3"/>
          <p:cNvSpPr>
            <a:spLocks noGrp="1"/>
          </p:cNvSpPr>
          <p:nvPr>
            <p:ph type="sldNum" sz="quarter" idx="10"/>
          </p:nvPr>
        </p:nvSpPr>
        <p:spPr/>
        <p:txBody>
          <a:bodyPr/>
          <a:lstStyle/>
          <a:p>
            <a:fld id="{EB974254-A4B3-40C6-86C3-CA4367F2A9DC}" type="slidenum">
              <a:rPr lang="en-US" smtClean="0"/>
              <a:t>15</a:t>
            </a:fld>
            <a:endParaRPr lang="en-US"/>
          </a:p>
        </p:txBody>
      </p:sp>
    </p:spTree>
    <p:extLst>
      <p:ext uri="{BB962C8B-B14F-4D97-AF65-F5344CB8AC3E}">
        <p14:creationId xmlns:p14="http://schemas.microsoft.com/office/powerpoint/2010/main" val="2143301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 </a:t>
            </a:r>
            <a:r>
              <a:rPr lang="en-US" dirty="0" smtClean="0"/>
              <a:t>Adam</a:t>
            </a:r>
            <a:r>
              <a:rPr lang="en-US" baseline="0" dirty="0" smtClean="0"/>
              <a:t> </a:t>
            </a:r>
            <a:r>
              <a:rPr lang="en-US" baseline="0" dirty="0" smtClean="0"/>
              <a:t>Edgerton’s blog:</a:t>
            </a:r>
          </a:p>
          <a:p>
            <a:r>
              <a:rPr lang="en-US" dirty="0" smtClean="0">
                <a:hlinkClick r:id="rId3"/>
              </a:rPr>
              <a:t>http://www.metaltoad.com/blog/simple-device-diagram-responsive-design-planning</a:t>
            </a:r>
            <a:endParaRPr lang="en-US" dirty="0" smtClean="0"/>
          </a:p>
          <a:p>
            <a:endParaRPr lang="en-US" dirty="0" smtClean="0"/>
          </a:p>
          <a:p>
            <a:r>
              <a:rPr lang="en-US" sz="1200" b="0" i="0" kern="1200" dirty="0" smtClean="0">
                <a:solidFill>
                  <a:schemeClr val="tx1"/>
                </a:solidFill>
                <a:effectLst/>
                <a:latin typeface="+mn-lt"/>
                <a:ea typeface="+mn-ea"/>
                <a:cs typeface="+mn-cs"/>
              </a:rPr>
              <a:t>There </a:t>
            </a:r>
            <a:r>
              <a:rPr lang="en-US" sz="1200" b="0" i="0" kern="1200" dirty="0" smtClean="0">
                <a:solidFill>
                  <a:schemeClr val="tx1"/>
                </a:solidFill>
                <a:effectLst/>
                <a:latin typeface="+mn-lt"/>
                <a:ea typeface="+mn-ea"/>
                <a:cs typeface="+mn-cs"/>
              </a:rPr>
              <a:t>is </a:t>
            </a:r>
            <a:r>
              <a:rPr lang="en-US" sz="1200" b="0" i="0" kern="1200" dirty="0" smtClean="0">
                <a:solidFill>
                  <a:schemeClr val="tx1"/>
                </a:solidFill>
                <a:effectLst/>
                <a:latin typeface="+mn-lt"/>
                <a:ea typeface="+mn-ea"/>
                <a:cs typeface="+mn-cs"/>
              </a:rPr>
              <a:t>an ever-increasing number of devices with different screen resolutions to take into account with a responsive design, so Adam put together a simple but handy diagram that lists the most common device widths as of March 2012, along with overlays for potential </a:t>
            </a:r>
            <a:r>
              <a:rPr lang="en-US" sz="1200" b="0" i="0" kern="1200" dirty="0" smtClean="0">
                <a:solidFill>
                  <a:schemeClr val="tx1"/>
                </a:solidFill>
                <a:effectLst/>
                <a:latin typeface="+mn-lt"/>
                <a:ea typeface="+mn-ea"/>
                <a:cs typeface="+mn-cs"/>
              </a:rPr>
              <a:t>device-width </a:t>
            </a:r>
            <a:r>
              <a:rPr lang="en-US" sz="1200" b="0" i="0" kern="1200" dirty="0" smtClean="0">
                <a:solidFill>
                  <a:schemeClr val="tx1"/>
                </a:solidFill>
                <a:effectLst/>
                <a:latin typeface="+mn-lt"/>
                <a:ea typeface="+mn-ea"/>
                <a:cs typeface="+mn-cs"/>
              </a:rPr>
              <a:t>ranges.</a:t>
            </a:r>
          </a:p>
          <a:p>
            <a:endParaRPr lang="en-US" sz="1200" b="0" i="0" kern="1200" dirty="0" smtClean="0">
              <a:solidFill>
                <a:schemeClr val="tx1"/>
              </a:solidFill>
              <a:effectLst/>
              <a:latin typeface="+mn-lt"/>
              <a:ea typeface="+mn-ea"/>
              <a:cs typeface="+mn-cs"/>
            </a:endParaRPr>
          </a:p>
          <a:p>
            <a:r>
              <a:rPr lang="en-US" dirty="0" smtClean="0"/>
              <a:t>This diagram</a:t>
            </a:r>
            <a:r>
              <a:rPr lang="en-US" baseline="0" dirty="0" smtClean="0"/>
              <a:t> shows three optimal device layouts:</a:t>
            </a:r>
          </a:p>
          <a:p>
            <a:pPr marL="171450" indent="-171450">
              <a:buFont typeface="Arial" panose="020B0604020202020204" pitchFamily="34" charset="0"/>
              <a:buChar char="•"/>
            </a:pPr>
            <a:r>
              <a:rPr lang="en-US" baseline="0" dirty="0" smtClean="0"/>
              <a:t>Small: 0px to 519px</a:t>
            </a:r>
          </a:p>
          <a:p>
            <a:pPr marL="171450" indent="-171450">
              <a:buFont typeface="Arial" panose="020B0604020202020204" pitchFamily="34" charset="0"/>
              <a:buChar char="•"/>
            </a:pPr>
            <a:r>
              <a:rPr lang="en-US" baseline="0" dirty="0" smtClean="0"/>
              <a:t>Medium-sized: 520px to 959px</a:t>
            </a:r>
          </a:p>
          <a:p>
            <a:pPr marL="171450" indent="-171450">
              <a:buFont typeface="Arial" panose="020B0604020202020204" pitchFamily="34" charset="0"/>
              <a:buChar char="•"/>
            </a:pPr>
            <a:r>
              <a:rPr lang="en-US" baseline="0" dirty="0" smtClean="0"/>
              <a:t>Large: 960px and higher</a:t>
            </a:r>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16</a:t>
            </a:fld>
            <a:endParaRPr lang="en-US"/>
          </a:p>
        </p:txBody>
      </p:sp>
    </p:spTree>
    <p:extLst>
      <p:ext uri="{BB962C8B-B14F-4D97-AF65-F5344CB8AC3E}">
        <p14:creationId xmlns:p14="http://schemas.microsoft.com/office/powerpoint/2010/main" val="2518923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a:t>
            </a:r>
            <a:r>
              <a:rPr lang="en-US" baseline="0" dirty="0" smtClean="0"/>
              <a:t> shows four device layouts:</a:t>
            </a:r>
          </a:p>
          <a:p>
            <a:pPr marL="171450" indent="-171450">
              <a:buFont typeface="Arial" panose="020B0604020202020204" pitchFamily="34" charset="0"/>
              <a:buChar char="•"/>
            </a:pPr>
            <a:r>
              <a:rPr lang="en-US" baseline="0" dirty="0" smtClean="0"/>
              <a:t>Small: 0px to 519px</a:t>
            </a:r>
          </a:p>
          <a:p>
            <a:pPr marL="171450" indent="-171450">
              <a:buFont typeface="Arial" panose="020B0604020202020204" pitchFamily="34" charset="0"/>
              <a:buChar char="•"/>
            </a:pPr>
            <a:r>
              <a:rPr lang="en-US" baseline="0" dirty="0" smtClean="0"/>
              <a:t>Medium-rare: 520px to 759px</a:t>
            </a:r>
          </a:p>
          <a:p>
            <a:pPr marL="171450" indent="-171450">
              <a:buFont typeface="Arial" panose="020B0604020202020204" pitchFamily="34" charset="0"/>
              <a:buChar char="•"/>
            </a:pPr>
            <a:r>
              <a:rPr lang="en-US" baseline="0" dirty="0" smtClean="0"/>
              <a:t>Medium-well done: 760px to 959px</a:t>
            </a:r>
          </a:p>
          <a:p>
            <a:pPr marL="171450" indent="-171450">
              <a:buFont typeface="Arial" panose="020B0604020202020204" pitchFamily="34" charset="0"/>
              <a:buChar char="•"/>
            </a:pPr>
            <a:r>
              <a:rPr lang="en-US" baseline="0" dirty="0" smtClean="0"/>
              <a:t>Large: 960px and higher</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Four layouts will be somewhat harder to maintain </a:t>
            </a:r>
            <a:r>
              <a:rPr lang="en-US" baseline="0" dirty="0" smtClean="0"/>
              <a:t>than </a:t>
            </a:r>
            <a:r>
              <a:rPr lang="en-US" baseline="0" dirty="0" smtClean="0"/>
              <a:t>three layouts, but it may be justified based upon your analysis of the your audience’s devices and the needs of your content.</a:t>
            </a:r>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17</a:t>
            </a:fld>
            <a:endParaRPr lang="en-US"/>
          </a:p>
        </p:txBody>
      </p:sp>
    </p:spTree>
    <p:extLst>
      <p:ext uri="{BB962C8B-B14F-4D97-AF65-F5344CB8AC3E}">
        <p14:creationId xmlns:p14="http://schemas.microsoft.com/office/powerpoint/2010/main" val="891569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Six</a:t>
            </a:r>
            <a:r>
              <a:rPr lang="en-US" baseline="0" dirty="0" smtClean="0"/>
              <a:t> layouts is hard to justify.  Development, testing and maintenance costs will be high.  Time to market will be slow </a:t>
            </a:r>
            <a:r>
              <a:rPr lang="en-US" baseline="0" dirty="0" smtClean="0"/>
              <a:t>as </a:t>
            </a:r>
            <a:r>
              <a:rPr lang="en-US" baseline="0" dirty="0" smtClean="0"/>
              <a:t>will turnaround times on revisions.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18</a:t>
            </a:fld>
            <a:endParaRPr lang="en-US"/>
          </a:p>
        </p:txBody>
      </p:sp>
    </p:spTree>
    <p:extLst>
      <p:ext uri="{BB962C8B-B14F-4D97-AF65-F5344CB8AC3E}">
        <p14:creationId xmlns:p14="http://schemas.microsoft.com/office/powerpoint/2010/main" val="3980696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baseline="0" dirty="0" smtClean="0"/>
              <a:t>The Goldilocks Approach</a:t>
            </a:r>
          </a:p>
          <a:p>
            <a:pPr marL="171450" lvl="0" indent="-171450">
              <a:buFont typeface="Arial" panose="020B0604020202020204" pitchFamily="34" charset="0"/>
              <a:buChar char="•"/>
            </a:pPr>
            <a:r>
              <a:rPr lang="en-US" baseline="0" dirty="0" smtClean="0"/>
              <a:t>Choose a starting point (really big or really small) and start resizing until things look “wrong”</a:t>
            </a:r>
          </a:p>
          <a:p>
            <a:pPr marL="171450" lvl="0" indent="-171450">
              <a:buFont typeface="Arial" panose="020B0604020202020204" pitchFamily="34" charset="0"/>
              <a:buChar char="•"/>
            </a:pPr>
            <a:r>
              <a:rPr lang="en-US" baseline="0" dirty="0" smtClean="0"/>
              <a:t>Set a break point for your content and then tweak it</a:t>
            </a:r>
          </a:p>
          <a:p>
            <a:pPr marL="171450" lvl="0" indent="-171450">
              <a:buFont typeface="Arial" panose="020B0604020202020204" pitchFamily="34" charset="0"/>
              <a:buChar char="•"/>
            </a:pPr>
            <a:r>
              <a:rPr lang="en-US" baseline="0" dirty="0" smtClean="0"/>
              <a:t>Repeat</a:t>
            </a:r>
          </a:p>
          <a:p>
            <a:pPr marL="171450" lvl="0" indent="-171450">
              <a:buFont typeface="Arial" panose="020B0604020202020204" pitchFamily="34" charset="0"/>
              <a:buChar char="•"/>
            </a:pPr>
            <a:r>
              <a:rPr lang="en-US" baseline="0" dirty="0" smtClean="0"/>
              <a:t>Three (3) sizes (small, medium and large) is a maintainable sweet-spot</a:t>
            </a:r>
          </a:p>
          <a:p>
            <a:pPr marL="171450" indent="-171450">
              <a:buFont typeface="Arial" panose="020B0604020202020204" pitchFamily="34" charset="0"/>
              <a:buChar char="•"/>
            </a:pPr>
            <a:endParaRPr lang="en-US" b="1" baseline="0" dirty="0" smtClean="0"/>
          </a:p>
          <a:p>
            <a:pPr marL="0" indent="0">
              <a:buFont typeface="Arial" panose="020B0604020202020204" pitchFamily="34" charset="0"/>
              <a:buNone/>
            </a:pPr>
            <a:r>
              <a:rPr lang="en-US" baseline="0" dirty="0" smtClean="0"/>
              <a:t>The Goldilocks Approach by Chris Armstrong</a:t>
            </a:r>
          </a:p>
          <a:p>
            <a:pPr marL="0" indent="0">
              <a:buFont typeface="Arial" panose="020B0604020202020204" pitchFamily="34" charset="0"/>
              <a:buNone/>
            </a:pPr>
            <a:r>
              <a:rPr lang="en-US" dirty="0" smtClean="0">
                <a:hlinkClick r:id="rId3"/>
              </a:rPr>
              <a:t>http://goldilocksapproach.com/article/</a:t>
            </a:r>
            <a:endParaRPr lang="en-US" baseline="0" dirty="0" smtClean="0"/>
          </a:p>
          <a:p>
            <a:pPr marL="171450" lvl="0" indent="-171450">
              <a:buFont typeface="Arial" panose="020B0604020202020204" pitchFamily="34" charset="0"/>
              <a:buChar char="•"/>
            </a:pPr>
            <a:r>
              <a:rPr lang="en-US" baseline="0" dirty="0" smtClean="0"/>
              <a:t>Design from the “content out”, </a:t>
            </a:r>
            <a:r>
              <a:rPr lang="en-US" baseline="0" dirty="0" smtClean="0"/>
              <a:t>not </a:t>
            </a:r>
            <a:r>
              <a:rPr lang="en-US" baseline="0" dirty="0" smtClean="0"/>
              <a:t>from the “canvas in”</a:t>
            </a:r>
            <a:endParaRPr lang="en-US" baseline="0" dirty="0" smtClean="0"/>
          </a:p>
          <a:p>
            <a:pPr marL="171450" lvl="0" indent="-171450">
              <a:buFont typeface="Arial" panose="020B0604020202020204" pitchFamily="34" charset="0"/>
              <a:buChar char="•"/>
            </a:pPr>
            <a:r>
              <a:rPr lang="en-US" baseline="0" dirty="0" smtClean="0"/>
              <a:t>Going content-out means respecting the default base font size and scaling from there in </a:t>
            </a:r>
            <a:r>
              <a:rPr lang="en-US" b="1" baseline="0" dirty="0" smtClean="0"/>
              <a:t>em</a:t>
            </a:r>
            <a:r>
              <a:rPr lang="en-US" baseline="0" dirty="0" smtClean="0"/>
              <a:t>s.  (See slide 4 notes for the definition of an </a:t>
            </a:r>
            <a:r>
              <a:rPr lang="en-US" b="1" baseline="0" dirty="0" err="1" smtClean="0"/>
              <a:t>em</a:t>
            </a:r>
            <a:r>
              <a:rPr lang="en-US" baseline="0" dirty="0" smtClean="0"/>
              <a:t>.)</a:t>
            </a:r>
          </a:p>
          <a:p>
            <a:pPr marL="171450" lvl="0" indent="-171450">
              <a:buFont typeface="Arial" panose="020B0604020202020204" pitchFamily="34" charset="0"/>
              <a:buChar char="•"/>
            </a:pPr>
            <a:r>
              <a:rPr lang="en-US" baseline="0" dirty="0" smtClean="0"/>
              <a:t>Need to know some basic metrics: around 66 characters per line, ~30em is optimal for eye scanning from end-of-line to </a:t>
            </a:r>
            <a:r>
              <a:rPr lang="en-US" baseline="0" dirty="0" smtClean="0"/>
              <a:t>the beginning-of-the-next-line</a:t>
            </a:r>
            <a:endParaRPr lang="en-US" baseline="0" dirty="0" smtClean="0"/>
          </a:p>
          <a:p>
            <a:pPr marL="171450" lvl="0" indent="-171450">
              <a:buFont typeface="Arial" panose="020B0604020202020204" pitchFamily="34" charset="0"/>
              <a:buChar char="•"/>
            </a:pPr>
            <a:r>
              <a:rPr lang="en-US" baseline="0" dirty="0" smtClean="0"/>
              <a:t>Set max-width of main text content to 30em</a:t>
            </a:r>
          </a:p>
          <a:p>
            <a:pPr marL="171450" lvl="0" indent="-171450">
              <a:buFont typeface="Arial" panose="020B0604020202020204" pitchFamily="34" charset="0"/>
              <a:buChar char="•"/>
            </a:pPr>
            <a:r>
              <a:rPr lang="en-US" baseline="0" dirty="0" smtClean="0"/>
              <a:t>With a “too big” screen, add text columns</a:t>
            </a:r>
          </a:p>
          <a:p>
            <a:pPr marL="171450" lvl="0" indent="-171450">
              <a:buFont typeface="Arial" panose="020B0604020202020204" pitchFamily="34" charset="0"/>
              <a:buChar char="•"/>
            </a:pPr>
            <a:r>
              <a:rPr lang="en-US" baseline="0" dirty="0" smtClean="0"/>
              <a:t>With a “too small” screen, remove margins and hanging elements</a:t>
            </a:r>
          </a:p>
          <a:p>
            <a:pPr marL="171450" lvl="0" indent="-171450">
              <a:buFont typeface="Arial" panose="020B0604020202020204" pitchFamily="34" charset="0"/>
              <a:buChar char="•"/>
            </a:pPr>
            <a:r>
              <a:rPr lang="en-US" baseline="0" dirty="0" err="1" smtClean="0"/>
              <a:t>Em</a:t>
            </a:r>
            <a:r>
              <a:rPr lang="en-US" baseline="0" dirty="0" smtClean="0"/>
              <a:t> units are </a:t>
            </a:r>
            <a:r>
              <a:rPr lang="en-US" baseline="0" dirty="0" smtClean="0"/>
              <a:t>pixel density-independent </a:t>
            </a:r>
            <a:r>
              <a:rPr lang="en-US" baseline="0" dirty="0" smtClean="0"/>
              <a:t>(think retina displays</a:t>
            </a:r>
            <a:r>
              <a:rPr lang="en-US" baseline="0" dirty="0" smtClean="0"/>
              <a:t>); they target the default size of the font on the device.  Thus they lead to proportional perfection, rather than pixel perfection</a:t>
            </a:r>
            <a:endParaRPr lang="en-US" baseline="0"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19</a:t>
            </a:fld>
            <a:endParaRPr lang="en-US"/>
          </a:p>
        </p:txBody>
      </p:sp>
    </p:spTree>
    <p:extLst>
      <p:ext uri="{BB962C8B-B14F-4D97-AF65-F5344CB8AC3E}">
        <p14:creationId xmlns:p14="http://schemas.microsoft.com/office/powerpoint/2010/main" val="33465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topic</a:t>
            </a:r>
            <a:r>
              <a:rPr lang="en-US" baseline="0" dirty="0" smtClean="0"/>
              <a:t> has been developing over the past 2 years or so.  Many </a:t>
            </a:r>
            <a:r>
              <a:rPr lang="en-US" baseline="0" dirty="0" smtClean="0"/>
              <a:t>people – smarter than us – have contributed </a:t>
            </a:r>
            <a:r>
              <a:rPr lang="en-US" baseline="0" dirty="0" smtClean="0"/>
              <a:t>to the ideas that we are about to present.  Our intention is to present a survey of current thinking and techniques regarding Responsive Web Design, and to demonstrate the application of these ideas through a simple case study.  We’ll focus on Visual Studio 2012 / ASP.NET tools and techniques for getting the job done.</a:t>
            </a:r>
          </a:p>
          <a:p>
            <a:endParaRPr lang="en-US" baseline="0" dirty="0" smtClean="0"/>
          </a:p>
          <a:p>
            <a:r>
              <a:rPr lang="en-US" baseline="0" dirty="0" smtClean="0"/>
              <a:t>WE WILL BE RESPONSIVE TO YOU: </a:t>
            </a:r>
          </a:p>
          <a:p>
            <a:pPr marL="171450" indent="-171450">
              <a:buFont typeface="Arial" panose="020B0604020202020204" pitchFamily="34" charset="0"/>
              <a:buChar char="•"/>
            </a:pPr>
            <a:r>
              <a:rPr lang="en-US" baseline="0" dirty="0" smtClean="0"/>
              <a:t>How many people have heard the term “Responsive Web Design”? </a:t>
            </a:r>
          </a:p>
          <a:p>
            <a:pPr marL="171450" indent="-171450">
              <a:buFont typeface="Arial" panose="020B0604020202020204" pitchFamily="34" charset="0"/>
              <a:buChar char="•"/>
            </a:pPr>
            <a:r>
              <a:rPr lang="en-US" baseline="0" dirty="0" smtClean="0"/>
              <a:t>How many people have a pretty good understanding of what it is? </a:t>
            </a:r>
          </a:p>
          <a:p>
            <a:pPr marL="171450" indent="-171450">
              <a:buFont typeface="Arial" panose="020B0604020202020204" pitchFamily="34" charset="0"/>
              <a:buChar char="•"/>
            </a:pPr>
            <a:r>
              <a:rPr lang="en-US" baseline="0" dirty="0" smtClean="0"/>
              <a:t>How many people have used it?</a:t>
            </a:r>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2</a:t>
            </a:fld>
            <a:endParaRPr lang="en-US"/>
          </a:p>
        </p:txBody>
      </p:sp>
    </p:spTree>
    <p:extLst>
      <p:ext uri="{BB962C8B-B14F-4D97-AF65-F5344CB8AC3E}">
        <p14:creationId xmlns:p14="http://schemas.microsoft.com/office/powerpoint/2010/main" val="3789552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Audio</a:t>
            </a:r>
            <a:r>
              <a:rPr lang="en-US" baseline="0" dirty="0" smtClean="0"/>
              <a:t> files supply MP3 and OGG, and fall back to Flash or a direct download link.</a:t>
            </a:r>
          </a:p>
          <a:p>
            <a:endParaRPr lang="en-US" baseline="0" dirty="0" smtClean="0"/>
          </a:p>
          <a:p>
            <a:r>
              <a:rPr lang="en-US" b="1" baseline="0" dirty="0" smtClean="0"/>
              <a:t>Tools</a:t>
            </a:r>
          </a:p>
          <a:p>
            <a:r>
              <a:rPr lang="en-US" baseline="0" dirty="0" smtClean="0"/>
              <a:t>Media.IO will do the audio conversions for you:</a:t>
            </a:r>
          </a:p>
          <a:p>
            <a:r>
              <a:rPr lang="en-US" dirty="0" smtClean="0">
                <a:hlinkClick r:id="rId3"/>
              </a:rPr>
              <a:t>http://media.io/</a:t>
            </a:r>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20</a:t>
            </a:fld>
            <a:endParaRPr lang="en-US"/>
          </a:p>
        </p:txBody>
      </p:sp>
    </p:spTree>
    <p:extLst>
      <p:ext uri="{BB962C8B-B14F-4D97-AF65-F5344CB8AC3E}">
        <p14:creationId xmlns:p14="http://schemas.microsoft.com/office/powerpoint/2010/main" val="2896385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Scaling</a:t>
            </a:r>
          </a:p>
          <a:p>
            <a:pPr marL="171450" indent="-171450">
              <a:buFont typeface="Arial" panose="020B0604020202020204" pitchFamily="34" charset="0"/>
              <a:buChar char="•"/>
            </a:pPr>
            <a:r>
              <a:rPr lang="en-US" dirty="0" smtClean="0"/>
              <a:t>Basic image scaling</a:t>
            </a:r>
            <a:r>
              <a:rPr lang="en-US" baseline="0" dirty="0" smtClean="0"/>
              <a:t> can be accomplished with width: 100% and max-width.  IE7 has issues and will crop. (</a:t>
            </a:r>
            <a:r>
              <a:rPr lang="en-US" b="1" u="sng" baseline="0" dirty="0" smtClean="0"/>
              <a:t>DEMO</a:t>
            </a:r>
            <a:r>
              <a:rPr lang="en-US" baseline="0" dirty="0" smtClean="0"/>
              <a: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Cropping</a:t>
            </a:r>
          </a:p>
          <a:p>
            <a:pPr marL="171450" indent="-171450">
              <a:buFont typeface="Arial" panose="020B0604020202020204" pitchFamily="34" charset="0"/>
              <a:buChar char="•"/>
            </a:pPr>
            <a:r>
              <a:rPr lang="en-US" baseline="0" dirty="0" smtClean="0"/>
              <a:t>Negative margins inside a container with overflow: hidden (</a:t>
            </a:r>
            <a:r>
              <a:rPr lang="en-US" b="1" u="sng" baseline="0" dirty="0" smtClean="0"/>
              <a:t>DEMO</a:t>
            </a:r>
            <a:r>
              <a:rPr lang="en-US" baseline="0" dirty="0" smtClean="0"/>
              <a: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Swap / Omit</a:t>
            </a:r>
          </a:p>
          <a:p>
            <a:pPr marL="171450" indent="-171450">
              <a:buFont typeface="Arial" panose="020B0604020202020204" pitchFamily="34" charset="0"/>
              <a:buChar char="•"/>
            </a:pPr>
            <a:r>
              <a:rPr lang="en-US" baseline="0" dirty="0" smtClean="0"/>
              <a:t>Avoiding download</a:t>
            </a:r>
          </a:p>
          <a:p>
            <a:pPr marL="171450" indent="-171450">
              <a:buFont typeface="Arial" panose="020B0604020202020204" pitchFamily="34" charset="0"/>
              <a:buChar char="•"/>
            </a:pPr>
            <a:r>
              <a:rPr lang="en-US" baseline="0" dirty="0" smtClean="0"/>
              <a:t>Textures are a good candidate</a:t>
            </a:r>
          </a:p>
          <a:p>
            <a:pPr marL="171450" indent="-171450">
              <a:buFont typeface="Arial" panose="020B0604020202020204" pitchFamily="34" charset="0"/>
              <a:buChar char="•"/>
            </a:pPr>
            <a:r>
              <a:rPr lang="en-US" baseline="0" dirty="0" smtClean="0"/>
              <a:t>Swapping images can be accomplished client- or server-side:</a:t>
            </a:r>
          </a:p>
          <a:p>
            <a:pPr marL="628650" lvl="1" indent="-171450">
              <a:buFont typeface="Arial" panose="020B0604020202020204" pitchFamily="34" charset="0"/>
              <a:buChar char="•"/>
            </a:pPr>
            <a:r>
              <a:rPr lang="en-US" baseline="0" dirty="0" smtClean="0"/>
              <a:t>Client-side with &lt;</a:t>
            </a:r>
            <a:r>
              <a:rPr lang="en-US" baseline="0" dirty="0" err="1" smtClean="0"/>
              <a:t>noscript</a:t>
            </a:r>
            <a:r>
              <a:rPr lang="en-US" baseline="0" dirty="0" smtClean="0"/>
              <a:t>&gt; approach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Server-side with an HTTP Module like </a:t>
            </a:r>
            <a:r>
              <a:rPr lang="en-US" baseline="0" dirty="0" err="1" smtClean="0"/>
              <a:t>ImageResizer</a:t>
            </a:r>
            <a:r>
              <a:rPr lang="en-US" baseline="0" dirty="0" smtClean="0"/>
              <a:t> (with responsive presets - </a:t>
            </a:r>
            <a:r>
              <a:rPr lang="en-US" dirty="0" smtClean="0">
                <a:hlinkClick r:id="rId3"/>
              </a:rPr>
              <a:t>https://github.com/mindrevolution/ImageResizer-ResponsivePresets</a:t>
            </a:r>
            <a:r>
              <a:rPr lang="en-US" baseline="0" dirty="0" smtClean="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Server-side with </a:t>
            </a:r>
            <a:r>
              <a:rPr lang="en-US" baseline="0" dirty="0" err="1" smtClean="0"/>
              <a:t>useragent</a:t>
            </a:r>
            <a:r>
              <a:rPr lang="en-US" baseline="0" dirty="0" smtClean="0"/>
              <a:t>-aware URL selection (</a:t>
            </a:r>
            <a:r>
              <a:rPr lang="en-US" b="1" u="sng" baseline="0" dirty="0" smtClean="0"/>
              <a:t>DEMO</a:t>
            </a:r>
            <a:r>
              <a:rPr lang="en-US" baseline="0" dirty="0" smtClean="0"/>
              <a: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SVG</a:t>
            </a:r>
          </a:p>
          <a:p>
            <a:pPr marL="171450" indent="-171450">
              <a:buFont typeface="Arial" panose="020B0604020202020204" pitchFamily="34" charset="0"/>
              <a:buChar char="•"/>
            </a:pPr>
            <a:r>
              <a:rPr lang="en-US" baseline="0" dirty="0" smtClean="0"/>
              <a:t>Scalable Vector Graphics (SVG) is an XML-based vector image format for two-dimensional graphics that has support for interactivity and animation</a:t>
            </a:r>
          </a:p>
          <a:p>
            <a:pPr marL="171450" indent="-171450">
              <a:buFont typeface="Arial" panose="020B0604020202020204" pitchFamily="34" charset="0"/>
              <a:buChar char="•"/>
            </a:pPr>
            <a:r>
              <a:rPr lang="en-US" baseline="0" dirty="0" smtClean="0"/>
              <a:t>SVG files are infinitely scalable at 100% quality</a:t>
            </a:r>
          </a:p>
          <a:p>
            <a:pPr marL="171450" indent="-171450">
              <a:buFont typeface="Arial" panose="020B0604020202020204" pitchFamily="34" charset="0"/>
              <a:buChar char="•"/>
            </a:pPr>
            <a:r>
              <a:rPr lang="en-US" baseline="0" dirty="0" smtClean="0"/>
              <a:t>PNG fallback for IE (</a:t>
            </a:r>
            <a:r>
              <a:rPr lang="en-US" b="1" u="sng" baseline="0" dirty="0" smtClean="0"/>
              <a:t>DEMO)</a:t>
            </a:r>
          </a:p>
          <a:p>
            <a:pPr marL="171450" indent="-171450">
              <a:buFont typeface="Arial" panose="020B0604020202020204" pitchFamily="34" charset="0"/>
              <a:buChar char="•"/>
            </a:pPr>
            <a:endParaRPr lang="en-US" b="1" u="sng" baseline="0" dirty="0" smtClean="0"/>
          </a:p>
          <a:p>
            <a:pPr marL="0" indent="0">
              <a:buFont typeface="Arial" panose="020B0604020202020204" pitchFamily="34" charset="0"/>
              <a:buNone/>
            </a:pPr>
            <a:r>
              <a:rPr lang="en-US" b="1" dirty="0" smtClean="0"/>
              <a:t>Other Bandwidth Tips</a:t>
            </a:r>
          </a:p>
          <a:p>
            <a:pPr marL="171450" indent="-171450">
              <a:buFont typeface="Arial" panose="020B0604020202020204" pitchFamily="34" charset="0"/>
              <a:buChar char="•"/>
            </a:pPr>
            <a:r>
              <a:rPr lang="en-US" dirty="0" smtClean="0"/>
              <a:t>Choose the correct format! (PNG – logos/vectors;</a:t>
            </a:r>
            <a:r>
              <a:rPr lang="en-US" baseline="0" dirty="0" smtClean="0"/>
              <a:t> JPEG photos / realism; GIF – for &lt;=IE6 PNG transparency workaround OR use CSS hack)</a:t>
            </a:r>
          </a:p>
          <a:p>
            <a:pPr marL="171450" indent="-171450">
              <a:buFont typeface="Arial" panose="020B0604020202020204" pitchFamily="34" charset="0"/>
              <a:buChar char="•"/>
            </a:pPr>
            <a:r>
              <a:rPr lang="en-US" baseline="0" dirty="0" smtClean="0"/>
              <a:t>Lossless optimization of your PNGs can be achieved with </a:t>
            </a:r>
            <a:r>
              <a:rPr lang="en-US" baseline="0" dirty="0" err="1" smtClean="0"/>
              <a:t>PngGauntlet</a:t>
            </a:r>
            <a:r>
              <a:rPr lang="en-US" baseline="0" dirty="0" smtClean="0"/>
              <a:t> (</a:t>
            </a:r>
            <a:r>
              <a:rPr lang="en-US" dirty="0" smtClean="0">
                <a:hlinkClick r:id="rId4"/>
              </a:rPr>
              <a:t>http://pnggauntlet.com/</a:t>
            </a:r>
            <a:r>
              <a:rPr lang="en-US" baseline="0" dirty="0" smtClean="0"/>
              <a:t>) and there are plenty of others tools</a:t>
            </a:r>
            <a:endParaRPr lang="en-US" dirty="0" smtClean="0"/>
          </a:p>
          <a:p>
            <a:endParaRPr lang="en-US" dirty="0" smtClean="0"/>
          </a:p>
          <a:p>
            <a:r>
              <a:rPr lang="en-US" b="1" dirty="0" smtClean="0"/>
              <a:t>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Use </a:t>
            </a:r>
            <a:r>
              <a:rPr lang="en-US" baseline="0" dirty="0" err="1" smtClean="0"/>
              <a:t>Browserstack</a:t>
            </a:r>
            <a:r>
              <a:rPr lang="en-US" baseline="0" dirty="0" smtClean="0"/>
              <a:t> (</a:t>
            </a:r>
            <a:r>
              <a:rPr lang="en-US" dirty="0" smtClean="0">
                <a:hlinkClick r:id="rId5"/>
              </a:rPr>
              <a:t>http://www.browserstack.com/</a:t>
            </a:r>
            <a:r>
              <a:rPr lang="en-US" baseline="0" dirty="0" smtClean="0"/>
              <a:t>) or Virtual Machines to test old browsers against your site – the IE7 mode of IE10 does not show fallback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Photoswipe</a:t>
            </a:r>
            <a:r>
              <a:rPr lang="en-US" baseline="0" dirty="0" smtClean="0"/>
              <a:t> (</a:t>
            </a:r>
            <a:r>
              <a:rPr lang="en-US" dirty="0" smtClean="0">
                <a:hlinkClick r:id="rId6"/>
              </a:rPr>
              <a:t>http://www.photoswipe.com/</a:t>
            </a:r>
            <a:r>
              <a:rPr lang="en-US" dirty="0" smtClean="0"/>
              <a:t>)</a:t>
            </a:r>
            <a:r>
              <a:rPr lang="en-US" baseline="0" dirty="0" smtClean="0"/>
              <a:t> is a free HTML/CSS/JavaScript-based image gallery specifically targeting mobile devices.  Use it when you need an i</a:t>
            </a:r>
            <a:r>
              <a:rPr lang="en-US" dirty="0" smtClean="0"/>
              <a:t>mage gallery for your mobile and touch devices</a:t>
            </a:r>
            <a:r>
              <a:rPr lang="en-US" baseline="0" dirty="0" smtClean="0"/>
              <a:t> users.</a:t>
            </a:r>
          </a:p>
        </p:txBody>
      </p:sp>
      <p:sp>
        <p:nvSpPr>
          <p:cNvPr id="4" name="Slide Number Placeholder 3"/>
          <p:cNvSpPr>
            <a:spLocks noGrp="1"/>
          </p:cNvSpPr>
          <p:nvPr>
            <p:ph type="sldNum" sz="quarter" idx="10"/>
          </p:nvPr>
        </p:nvSpPr>
        <p:spPr/>
        <p:txBody>
          <a:bodyPr/>
          <a:lstStyle/>
          <a:p>
            <a:fld id="{EB974254-A4B3-40C6-86C3-CA4367F2A9DC}" type="slidenum">
              <a:rPr lang="en-US" smtClean="0"/>
              <a:t>21</a:t>
            </a:fld>
            <a:endParaRPr lang="en-US"/>
          </a:p>
        </p:txBody>
      </p:sp>
    </p:spTree>
    <p:extLst>
      <p:ext uri="{BB962C8B-B14F-4D97-AF65-F5344CB8AC3E}">
        <p14:creationId xmlns:p14="http://schemas.microsoft.com/office/powerpoint/2010/main" val="526107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HTML5</a:t>
            </a:r>
            <a:r>
              <a:rPr lang="en-US" b="1" baseline="0" dirty="0" smtClean="0"/>
              <a:t> </a:t>
            </a:r>
            <a:r>
              <a:rPr lang="en-US" b="1" baseline="0" dirty="0" smtClean="0"/>
              <a:t>video with Flash </a:t>
            </a:r>
            <a:r>
              <a:rPr lang="en-US" b="1" baseline="0" dirty="0" smtClean="0"/>
              <a:t>fallback = </a:t>
            </a:r>
            <a:r>
              <a:rPr lang="en-US" b="1" dirty="0" smtClean="0"/>
              <a:t>Performance &amp; Compatibility</a:t>
            </a:r>
            <a:endParaRPr lang="en-US" b="1" baseline="0" dirty="0" smtClean="0"/>
          </a:p>
          <a:p>
            <a:pPr marL="171450" indent="-171450">
              <a:buFont typeface="Arial" panose="020B0604020202020204" pitchFamily="34" charset="0"/>
              <a:buChar char="•"/>
            </a:pPr>
            <a:r>
              <a:rPr lang="en-US" baseline="0" dirty="0" smtClean="0"/>
              <a:t>If you </a:t>
            </a:r>
            <a:r>
              <a:rPr lang="en-US" baseline="0" dirty="0" smtClean="0"/>
              <a:t>use </a:t>
            </a:r>
            <a:r>
              <a:rPr lang="en-US" baseline="0" dirty="0" smtClean="0"/>
              <a:t>VP8 and H.264 encoded video </a:t>
            </a:r>
            <a:r>
              <a:rPr lang="en-US" baseline="0" dirty="0" smtClean="0"/>
              <a:t>files on you site, </a:t>
            </a:r>
            <a:r>
              <a:rPr lang="en-US" baseline="0" dirty="0" smtClean="0"/>
              <a:t>then that will cover nearly all user agents (browsers)</a:t>
            </a:r>
          </a:p>
          <a:p>
            <a:pPr marL="171450" indent="-171450">
              <a:buFont typeface="Arial" panose="020B0604020202020204" pitchFamily="34" charset="0"/>
              <a:buChar char="•"/>
            </a:pPr>
            <a:r>
              <a:rPr lang="en-US" baseline="0" dirty="0" smtClean="0"/>
              <a:t>Omitting the </a:t>
            </a:r>
            <a:r>
              <a:rPr lang="en-US" b="1" baseline="0" dirty="0" smtClean="0"/>
              <a:t>type</a:t>
            </a:r>
            <a:r>
              <a:rPr lang="en-US" baseline="0" dirty="0" smtClean="0"/>
              <a:t> attribute from the final </a:t>
            </a:r>
            <a:r>
              <a:rPr lang="en-US" baseline="0" dirty="0" smtClean="0"/>
              <a:t>&lt;source&gt; tag will </a:t>
            </a:r>
            <a:r>
              <a:rPr lang="en-US" baseline="0" dirty="0" smtClean="0"/>
              <a:t>cause most browsers to check the metadata to determine if it can be played.  Bandwidth/accessibility tradeoff</a:t>
            </a:r>
            <a:r>
              <a:rPr lang="en-US" baseline="0" dirty="0" smtClean="0"/>
              <a:t>.  (The final &lt;source&gt; tag is the third one in the above example.)</a:t>
            </a:r>
            <a:endParaRPr lang="en-US" baseline="0" dirty="0" smtClean="0"/>
          </a:p>
          <a:p>
            <a:pPr marL="171450" indent="-171450">
              <a:buFont typeface="Arial" panose="020B0604020202020204" pitchFamily="34" charset="0"/>
              <a:buChar char="•"/>
            </a:pPr>
            <a:r>
              <a:rPr lang="en-US" baseline="0" dirty="0" smtClean="0"/>
              <a:t>You *could* use the little-known </a:t>
            </a:r>
            <a:r>
              <a:rPr lang="en-US" b="1" baseline="0" dirty="0" smtClean="0"/>
              <a:t>media</a:t>
            </a:r>
            <a:r>
              <a:rPr lang="en-US" baseline="0" dirty="0" smtClean="0"/>
              <a:t> attribute to serve smaller files to smaller </a:t>
            </a:r>
            <a:r>
              <a:rPr lang="en-US" baseline="0" dirty="0" smtClean="0"/>
              <a:t>devices. (Caveat</a:t>
            </a:r>
            <a:r>
              <a:rPr lang="en-US" baseline="0" dirty="0" smtClean="0"/>
              <a:t>: this </a:t>
            </a:r>
            <a:r>
              <a:rPr lang="en-US" baseline="0" dirty="0" smtClean="0"/>
              <a:t>&lt;source&gt; tag attribute may </a:t>
            </a:r>
            <a:r>
              <a:rPr lang="en-US" baseline="0" dirty="0" smtClean="0"/>
              <a:t>be dropped/deprecated at some </a:t>
            </a:r>
            <a:r>
              <a:rPr lang="en-US" baseline="0" dirty="0" smtClean="0"/>
              <a:t>point in the future.)</a:t>
            </a:r>
            <a:endParaRPr lang="en-US" baseline="0" dirty="0" smtClean="0"/>
          </a:p>
          <a:p>
            <a:pPr marL="171450" indent="-171450">
              <a:buFont typeface="Arial" panose="020B0604020202020204" pitchFamily="34" charset="0"/>
              <a:buChar char="•"/>
            </a:pPr>
            <a:r>
              <a:rPr lang="en-US" b="0" dirty="0" smtClean="0"/>
              <a:t>IIS</a:t>
            </a:r>
            <a:r>
              <a:rPr lang="en-US" b="0" baseline="0" dirty="0" smtClean="0"/>
              <a:t> NOTE: You need to add </a:t>
            </a:r>
            <a:r>
              <a:rPr lang="en-US" b="0" baseline="0" dirty="0" smtClean="0"/>
              <a:t>MIME </a:t>
            </a:r>
            <a:r>
              <a:rPr lang="en-US" b="0" baseline="0" dirty="0" smtClean="0"/>
              <a:t>types for video.  You’ll get a 404.3 without it. (</a:t>
            </a:r>
            <a:r>
              <a:rPr lang="en-US" b="0" baseline="0" dirty="0" err="1" smtClean="0"/>
              <a:t>Web.config</a:t>
            </a:r>
            <a:r>
              <a:rPr lang="en-US" b="0" baseline="0" dirty="0" smtClean="0"/>
              <a:t>\</a:t>
            </a:r>
            <a:r>
              <a:rPr lang="en-US" b="0" baseline="0" dirty="0" err="1" smtClean="0"/>
              <a:t>system.webserver</a:t>
            </a:r>
            <a:r>
              <a:rPr lang="en-US" b="0" baseline="0" dirty="0" smtClean="0"/>
              <a:t>\</a:t>
            </a:r>
            <a:r>
              <a:rPr lang="en-US" b="0" baseline="0" dirty="0" err="1" smtClean="0"/>
              <a:t>staticContent</a:t>
            </a:r>
            <a:r>
              <a:rPr lang="en-US" b="0" baseline="0" dirty="0" smtClean="0"/>
              <a:t>\</a:t>
            </a:r>
            <a:r>
              <a:rPr lang="en-US" b="0" baseline="0" dirty="0" err="1" smtClean="0"/>
              <a:t>mimeMap</a:t>
            </a:r>
            <a:r>
              <a:rPr lang="en-US" b="0" baseline="0" dirty="0" smtClean="0"/>
              <a:t>)</a:t>
            </a:r>
            <a:endParaRPr lang="en-US" b="0" dirty="0" smtClean="0"/>
          </a:p>
          <a:p>
            <a:pPr marL="171450" indent="-171450">
              <a:buFont typeface="Arial" panose="020B0604020202020204" pitchFamily="34" charset="0"/>
              <a:buChar char="•"/>
            </a:pPr>
            <a:r>
              <a:rPr lang="en-US" b="0" dirty="0" smtClean="0"/>
              <a:t>Good resources:</a:t>
            </a:r>
          </a:p>
          <a:p>
            <a:pPr marL="742950" lvl="1" indent="-285750">
              <a:buFont typeface="+mj-lt"/>
              <a:buAutoNum type="alphaLcParenR"/>
            </a:pPr>
            <a:r>
              <a:rPr lang="en-US" b="0" dirty="0" smtClean="0"/>
              <a:t>Mark Pilgrim’s excellent, very in-depth (though now getting out-of-date) guide to HTML 5 Video: </a:t>
            </a:r>
            <a:r>
              <a:rPr lang="en-US" dirty="0" smtClean="0">
                <a:hlinkClick r:id="rId3"/>
              </a:rPr>
              <a:t>http://diveintohtml5.info/video.html</a:t>
            </a:r>
            <a:endParaRPr lang="en-US" b="0" dirty="0" smtClean="0"/>
          </a:p>
          <a:p>
            <a:pPr marL="742950" lvl="1" indent="-285750">
              <a:buFont typeface="+mj-lt"/>
              <a:buAutoNum type="alphaLcParenR"/>
            </a:pPr>
            <a:r>
              <a:rPr lang="en-US" b="0" dirty="0" smtClean="0"/>
              <a:t>Concise, easy to read guide from </a:t>
            </a:r>
            <a:r>
              <a:rPr lang="en-US" b="0" dirty="0" err="1" smtClean="0"/>
              <a:t>JWPlayer</a:t>
            </a:r>
            <a:r>
              <a:rPr lang="en-US" b="0" dirty="0" smtClean="0"/>
              <a:t>:</a:t>
            </a:r>
            <a:r>
              <a:rPr lang="en-US" b="0" baseline="0" dirty="0" smtClean="0"/>
              <a:t> </a:t>
            </a:r>
            <a:r>
              <a:rPr lang="en-US" dirty="0" smtClean="0">
                <a:hlinkClick r:id="rId4"/>
              </a:rPr>
              <a:t>http://www.longtailvideo.com/support/jw-player/jw-player-for-flash-v5/22644/using-the-html5-video-tag/</a:t>
            </a:r>
            <a:endParaRPr lang="en-US" b="0" dirty="0" smtClean="0"/>
          </a:p>
          <a:p>
            <a:pPr marL="171450" indent="-171450">
              <a:buFont typeface="Arial" panose="020B0604020202020204" pitchFamily="34" charset="0"/>
              <a:buChar char="•"/>
            </a:pPr>
            <a:r>
              <a:rPr lang="en-US" baseline="0" dirty="0" smtClean="0"/>
              <a:t>Within the &lt;video&gt; tag, below the &lt;source&gt; elements, include an &lt;object&gt; element for Flash fallback and video download link (for users without Flash):</a:t>
            </a:r>
          </a:p>
          <a:p>
            <a:pPr marL="685800" lvl="1" indent="-228600">
              <a:buFont typeface="+mj-lt"/>
              <a:buAutoNum type="alphaLcParenR"/>
            </a:pPr>
            <a:r>
              <a:rPr lang="en-US" baseline="0" dirty="0" err="1" smtClean="0"/>
              <a:t>FlowPlayer</a:t>
            </a:r>
            <a:r>
              <a:rPr lang="en-US" baseline="0" dirty="0" smtClean="0"/>
              <a:t> (</a:t>
            </a:r>
            <a:r>
              <a:rPr lang="en-US" dirty="0" smtClean="0">
                <a:hlinkClick r:id="rId5"/>
              </a:rPr>
              <a:t>http://flowplayer.org/</a:t>
            </a:r>
            <a:r>
              <a:rPr lang="en-US" baseline="0" dirty="0" smtClean="0"/>
              <a:t>) is a nice </a:t>
            </a:r>
            <a:r>
              <a:rPr lang="en-US" baseline="0" dirty="0" smtClean="0"/>
              <a:t>option. (Caveat: </a:t>
            </a:r>
            <a:r>
              <a:rPr lang="en-US" baseline="0" dirty="0" smtClean="0"/>
              <a:t>issues with </a:t>
            </a:r>
            <a:r>
              <a:rPr lang="en-US" baseline="0" dirty="0" err="1" smtClean="0"/>
              <a:t>FlashFox</a:t>
            </a:r>
            <a:r>
              <a:rPr lang="en-US" baseline="0" dirty="0" smtClean="0"/>
              <a:t> </a:t>
            </a:r>
            <a:r>
              <a:rPr lang="en-US" baseline="0" dirty="0" smtClean="0"/>
              <a:t>resizing.)</a:t>
            </a:r>
            <a:endParaRPr lang="en-US" baseline="0" dirty="0" smtClean="0"/>
          </a:p>
          <a:p>
            <a:pPr marL="685800" lvl="1" indent="-228600">
              <a:buFont typeface="+mj-lt"/>
              <a:buAutoNum type="alphaLcParenR"/>
            </a:pPr>
            <a:r>
              <a:rPr lang="en-US" b="0" baseline="0" dirty="0" smtClean="0"/>
              <a:t>Within the &lt;object&gt; tag, supply a final fallback download link for devices with neither video nor plugin support</a:t>
            </a:r>
          </a:p>
          <a:p>
            <a:pPr marL="171450" lvl="0" indent="-171450">
              <a:buFont typeface="Arial" panose="020B0604020202020204" pitchFamily="34" charset="0"/>
              <a:buChar char="•"/>
            </a:pPr>
            <a:r>
              <a:rPr lang="en-US" b="0" baseline="0" dirty="0" smtClean="0"/>
              <a:t>“Video for Everybody” is a nice tool for generating markup: </a:t>
            </a:r>
            <a:r>
              <a:rPr lang="en-US" dirty="0" smtClean="0">
                <a:hlinkClick r:id="rId6"/>
              </a:rPr>
              <a:t>http://camendesign.co.uk/code/video_for_everybody</a:t>
            </a:r>
            <a:endParaRPr lang="en-US" b="0" baseline="0" dirty="0" smtClean="0"/>
          </a:p>
          <a:p>
            <a:pPr marL="171450" lvl="0" indent="-171450">
              <a:buFont typeface="Arial" panose="020B0604020202020204" pitchFamily="34" charset="0"/>
              <a:buChar char="•"/>
            </a:pPr>
            <a:r>
              <a:rPr lang="en-US" b="0" baseline="0" dirty="0" smtClean="0"/>
              <a:t>Use JavaScript and/or an HTTP module with user agent detection to serve the appropriate codec and file size to the user’s device</a:t>
            </a:r>
            <a:endParaRPr lang="en-US" b="0" dirty="0" smtClean="0"/>
          </a:p>
          <a:p>
            <a:pPr marL="0" indent="0">
              <a:buFont typeface="Arial" panose="020B0604020202020204" pitchFamily="34" charset="0"/>
              <a:buNone/>
            </a:pPr>
            <a:endParaRPr lang="en-US" b="1" dirty="0" smtClean="0"/>
          </a:p>
          <a:p>
            <a:r>
              <a:rPr lang="en-US" b="1" dirty="0" smtClean="0"/>
              <a:t>Third-party</a:t>
            </a:r>
          </a:p>
          <a:p>
            <a:r>
              <a:rPr lang="en-US" b="0" dirty="0" smtClean="0"/>
              <a:t>Don’t discount the option of hosting your video externally (</a:t>
            </a:r>
            <a:r>
              <a:rPr lang="en-US" b="0" dirty="0" err="1" smtClean="0"/>
              <a:t>Vimeo</a:t>
            </a:r>
            <a:r>
              <a:rPr lang="en-US" b="0" dirty="0" smtClean="0"/>
              <a:t>, </a:t>
            </a:r>
            <a:r>
              <a:rPr lang="en-US" b="0" dirty="0" err="1" smtClean="0"/>
              <a:t>Youtube</a:t>
            </a:r>
            <a:r>
              <a:rPr lang="en-US" b="0" dirty="0" smtClean="0"/>
              <a:t>) and IFRAME-</a:t>
            </a:r>
            <a:r>
              <a:rPr lang="en-US" b="0" dirty="0" err="1" smtClean="0"/>
              <a:t>ing</a:t>
            </a:r>
            <a:r>
              <a:rPr lang="en-US" b="0" dirty="0" smtClean="0"/>
              <a:t> in a </a:t>
            </a:r>
            <a:r>
              <a:rPr lang="en-US" b="0" dirty="0" smtClean="0"/>
              <a:t>video player </a:t>
            </a:r>
            <a:r>
              <a:rPr lang="en-US" b="0" dirty="0" smtClean="0"/>
              <a:t>– these</a:t>
            </a:r>
            <a:r>
              <a:rPr lang="en-US" b="0" baseline="0" dirty="0" smtClean="0"/>
              <a:t> companies have</a:t>
            </a:r>
            <a:r>
              <a:rPr lang="en-US" b="0" dirty="0" smtClean="0"/>
              <a:t> solved the cross-browser </a:t>
            </a:r>
            <a:r>
              <a:rPr lang="en-US" b="0" dirty="0" smtClean="0"/>
              <a:t>problem </a:t>
            </a:r>
            <a:r>
              <a:rPr lang="en-US" b="0" dirty="0" smtClean="0"/>
              <a:t>and </a:t>
            </a:r>
            <a:r>
              <a:rPr lang="en-US" b="0" dirty="0" smtClean="0"/>
              <a:t>they will </a:t>
            </a:r>
            <a:r>
              <a:rPr lang="en-US" b="0" dirty="0" smtClean="0"/>
              <a:t>take bandwidth and connection pressures off</a:t>
            </a:r>
            <a:r>
              <a:rPr lang="en-US" b="0" baseline="0" dirty="0" smtClean="0"/>
              <a:t> of your server.</a:t>
            </a:r>
            <a:endParaRPr lang="en-US" b="0" dirty="0" smtClean="0"/>
          </a:p>
          <a:p>
            <a:endParaRPr lang="en-US" b="1" dirty="0" smtClean="0"/>
          </a:p>
          <a:p>
            <a:r>
              <a:rPr lang="en-US" b="1" dirty="0" smtClean="0"/>
              <a:t>Flexible sizing</a:t>
            </a:r>
          </a:p>
          <a:p>
            <a:pPr marL="171450" indent="-171450">
              <a:buFont typeface="Arial" panose="020B0604020202020204" pitchFamily="34" charset="0"/>
              <a:buChar char="•"/>
            </a:pPr>
            <a:r>
              <a:rPr lang="en-US" b="0" dirty="0" smtClean="0"/>
              <a:t>For the &lt;video&gt; tag, you can rely on width = 100% and max-width, with height auto to</a:t>
            </a:r>
            <a:r>
              <a:rPr lang="en-US" b="0" baseline="0" dirty="0" smtClean="0"/>
              <a:t> flexibly resize video while maintaining aspect ratio</a:t>
            </a:r>
          </a:p>
          <a:p>
            <a:pPr marL="171450" indent="-171450">
              <a:buFont typeface="Arial" panose="020B0604020202020204" pitchFamily="34" charset="0"/>
              <a:buChar char="•"/>
            </a:pPr>
            <a:r>
              <a:rPr lang="en-US" b="0" baseline="0" dirty="0" smtClean="0"/>
              <a:t>Flash and IFRAMEs have </a:t>
            </a:r>
            <a:r>
              <a:rPr lang="en-US" b="0" dirty="0" smtClean="0"/>
              <a:t>issues – you can’t automatically set height to preserve the aspect ratio</a:t>
            </a:r>
          </a:p>
          <a:p>
            <a:pPr marL="171450" indent="-171450">
              <a:buFont typeface="Arial" panose="020B0604020202020204" pitchFamily="34" charset="0"/>
              <a:buChar char="•"/>
            </a:pPr>
            <a:r>
              <a:rPr lang="en-US" b="0" dirty="0" smtClean="0"/>
              <a:t>Thierry </a:t>
            </a:r>
            <a:r>
              <a:rPr lang="en-US" b="0" dirty="0" err="1" smtClean="0"/>
              <a:t>Koblentz’s</a:t>
            </a:r>
            <a:r>
              <a:rPr lang="en-US" b="0" dirty="0" smtClean="0"/>
              <a:t> “Creating Intrinsic</a:t>
            </a:r>
            <a:r>
              <a:rPr lang="en-US" b="0" baseline="0" dirty="0" smtClean="0"/>
              <a:t> Ratios for Video” to the rescue! - </a:t>
            </a:r>
            <a:r>
              <a:rPr lang="en-US" dirty="0" smtClean="0">
                <a:hlinkClick r:id="rId7"/>
              </a:rPr>
              <a:t>http://alistapart.com/article/creating-intrinsic-ratios-for-video</a:t>
            </a:r>
            <a:endParaRPr lang="en-US" b="0" baseline="0" dirty="0" smtClean="0"/>
          </a:p>
          <a:p>
            <a:pPr marL="685800" lvl="1" indent="-228600">
              <a:buFont typeface="+mj-lt"/>
              <a:buAutoNum type="alphaLcParenR"/>
            </a:pPr>
            <a:r>
              <a:rPr lang="en-US" b="0" baseline="0" dirty="0" smtClean="0"/>
              <a:t>Set a wrapper &lt;div&gt; with relative position, zero height, and bottom-padding representing the aspect radio (e.g. 56.25% == 16:9)</a:t>
            </a:r>
          </a:p>
          <a:p>
            <a:pPr marL="685800" lvl="1" indent="-228600">
              <a:buFont typeface="+mj-lt"/>
              <a:buAutoNum type="alphaLcParenR"/>
            </a:pPr>
            <a:r>
              <a:rPr lang="en-US" b="0" baseline="0" dirty="0" smtClean="0"/>
              <a:t>Set an inner &lt;div&gt; absolutely positioned with 100% width and height</a:t>
            </a:r>
          </a:p>
          <a:p>
            <a:pPr marL="685800" lvl="1" indent="-228600">
              <a:buFont typeface="+mj-lt"/>
              <a:buAutoNum type="alphaLcParenR"/>
            </a:pPr>
            <a:r>
              <a:rPr lang="en-US" b="0" baseline="0" dirty="0" smtClean="0"/>
              <a:t>This technique has issues in IE7 and below – so use a conditional style sheet to detect for and workaround old IE browsers</a:t>
            </a:r>
            <a:endParaRPr lang="en-US" b="0" dirty="0" smtClean="0"/>
          </a:p>
          <a:p>
            <a:endParaRPr lang="en-US" dirty="0" smtClean="0"/>
          </a:p>
          <a:p>
            <a:pPr marL="0" indent="0">
              <a:buFont typeface="Arial" panose="020B0604020202020204" pitchFamily="34" charset="0"/>
              <a:buNone/>
            </a:pPr>
            <a:r>
              <a:rPr lang="en-US" b="1" u="none" dirty="0" smtClean="0"/>
              <a:t>DEMO</a:t>
            </a:r>
          </a:p>
          <a:p>
            <a:pPr marL="0" indent="0">
              <a:buFont typeface="Arial" panose="020B0604020202020204" pitchFamily="34" charset="0"/>
              <a:buNone/>
            </a:pPr>
            <a:r>
              <a:rPr lang="en-US" b="0" u="none" dirty="0" smtClean="0"/>
              <a:t>Server-side</a:t>
            </a:r>
            <a:r>
              <a:rPr lang="en-US" b="0" u="none" baseline="0" dirty="0" smtClean="0"/>
              <a:t> detection of the User Agent and dynamic creation of the &lt;video&gt; tag</a:t>
            </a:r>
            <a:endParaRPr lang="en-US" b="0" u="none"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22</a:t>
            </a:fld>
            <a:endParaRPr lang="en-US"/>
          </a:p>
        </p:txBody>
      </p:sp>
    </p:spTree>
    <p:extLst>
      <p:ext uri="{BB962C8B-B14F-4D97-AF65-F5344CB8AC3E}">
        <p14:creationId xmlns:p14="http://schemas.microsoft.com/office/powerpoint/2010/main" val="2243250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Note “field zoom” feature of many browsers:</a:t>
            </a:r>
          </a:p>
          <a:p>
            <a:pPr marL="628650" lvl="1" indent="-171450">
              <a:buFont typeface="Arial" panose="020B0604020202020204" pitchFamily="34" charset="0"/>
              <a:buChar char="•"/>
            </a:pPr>
            <a:r>
              <a:rPr lang="en-US" dirty="0" smtClean="0"/>
              <a:t>Makes top-aligned labels better, otherwise label or field may</a:t>
            </a:r>
            <a:r>
              <a:rPr lang="en-US" baseline="0" dirty="0" smtClean="0"/>
              <a:t> be cut off</a:t>
            </a:r>
          </a:p>
          <a:p>
            <a:pPr marL="628650" lvl="1" indent="-171450">
              <a:buFont typeface="Arial" panose="020B0604020202020204" pitchFamily="34" charset="0"/>
              <a:buChar char="•"/>
            </a:pPr>
            <a:r>
              <a:rPr lang="en-US" baseline="0" dirty="0" smtClean="0"/>
              <a:t>Input { font-size: 1em } to avoid extra zoom on </a:t>
            </a:r>
            <a:r>
              <a:rPr lang="en-US" baseline="0" dirty="0" err="1" smtClean="0"/>
              <a:t>iDevices</a:t>
            </a:r>
            <a:r>
              <a:rPr lang="en-US" baseline="0" dirty="0" smtClean="0"/>
              <a:t> – lower font will zoom</a:t>
            </a:r>
            <a:endParaRPr lang="en-US" dirty="0" smtClean="0"/>
          </a:p>
          <a:p>
            <a:pPr marL="171450" indent="-171450">
              <a:buFont typeface="Arial" panose="020B0604020202020204" pitchFamily="34" charset="0"/>
              <a:buChar char="•"/>
            </a:pPr>
            <a:r>
              <a:rPr lang="en-US" dirty="0" smtClean="0"/>
              <a:t>Touch-friendly:</a:t>
            </a:r>
          </a:p>
          <a:p>
            <a:pPr marL="628650" lvl="1" indent="-171450">
              <a:buFont typeface="Arial" panose="020B0604020202020204" pitchFamily="34" charset="0"/>
              <a:buChar char="•"/>
            </a:pPr>
            <a:r>
              <a:rPr lang="en-US" dirty="0" smtClean="0"/>
              <a:t>Sizing (finger</a:t>
            </a:r>
            <a:r>
              <a:rPr lang="en-US" baseline="0" dirty="0" smtClean="0"/>
              <a:t> targets</a:t>
            </a:r>
            <a:r>
              <a:rPr lang="en-US" dirty="0" smtClean="0"/>
              <a:t>)</a:t>
            </a:r>
          </a:p>
          <a:p>
            <a:pPr marL="628650" lvl="1" indent="-171450">
              <a:buFont typeface="Arial" panose="020B0604020202020204" pitchFamily="34" charset="0"/>
              <a:buChar char="•"/>
            </a:pPr>
            <a:r>
              <a:rPr lang="en-US" dirty="0" smtClean="0"/>
              <a:t>Click versus Touch events (WARNING re:</a:t>
            </a:r>
            <a:r>
              <a:rPr lang="en-US" baseline="0" dirty="0" smtClean="0"/>
              <a:t> Kindle </a:t>
            </a:r>
            <a:r>
              <a:rPr lang="en-US" dirty="0" smtClean="0"/>
              <a:t>Fire,</a:t>
            </a:r>
            <a:r>
              <a:rPr lang="en-US" baseline="0" dirty="0" smtClean="0"/>
              <a:t> s</a:t>
            </a:r>
            <a:r>
              <a:rPr lang="en-US" dirty="0" smtClean="0"/>
              <a:t>ee FT </a:t>
            </a:r>
            <a:r>
              <a:rPr lang="en-US" dirty="0" err="1" smtClean="0"/>
              <a:t>Fastclick</a:t>
            </a:r>
            <a:r>
              <a:rPr lang="en-US" dirty="0" smtClean="0"/>
              <a:t>: </a:t>
            </a:r>
            <a:r>
              <a:rPr lang="en-US" dirty="0" smtClean="0">
                <a:hlinkClick r:id="rId3"/>
              </a:rPr>
              <a:t>http://labs.ft.com/articles/ft-fastclick/</a:t>
            </a:r>
            <a:r>
              <a:rPr lang="en-US" dirty="0" smtClean="0"/>
              <a:t>)</a:t>
            </a:r>
          </a:p>
          <a:p>
            <a:pPr marL="171450" indent="-171450">
              <a:buFont typeface="Arial" panose="020B0604020202020204" pitchFamily="34" charset="0"/>
              <a:buChar char="•"/>
            </a:pPr>
            <a:r>
              <a:rPr lang="en-US" dirty="0" smtClean="0"/>
              <a:t>Input Types:</a:t>
            </a:r>
          </a:p>
          <a:p>
            <a:pPr marL="628650" lvl="1" indent="-171450">
              <a:buFont typeface="Arial" panose="020B0604020202020204" pitchFamily="34" charset="0"/>
              <a:buChar char="•"/>
            </a:pPr>
            <a:r>
              <a:rPr lang="en-US" dirty="0" smtClean="0"/>
              <a:t>To show special keyboard layouts - Email, </a:t>
            </a:r>
            <a:r>
              <a:rPr lang="en-US" dirty="0" err="1" smtClean="0"/>
              <a:t>url</a:t>
            </a:r>
            <a:r>
              <a:rPr lang="en-US" dirty="0" smtClean="0"/>
              <a:t>, </a:t>
            </a:r>
            <a:r>
              <a:rPr lang="en-US" dirty="0" err="1" smtClean="0"/>
              <a:t>tel</a:t>
            </a:r>
            <a:r>
              <a:rPr lang="en-US" dirty="0" smtClean="0"/>
              <a:t>, etc.</a:t>
            </a:r>
          </a:p>
          <a:p>
            <a:pPr marL="628650" lvl="1" indent="-171450">
              <a:buFont typeface="Arial" panose="020B0604020202020204" pitchFamily="34" charset="0"/>
              <a:buChar char="•"/>
            </a:pPr>
            <a:r>
              <a:rPr lang="en-US" dirty="0" smtClean="0"/>
              <a:t>WARNING – may apply</a:t>
            </a:r>
            <a:r>
              <a:rPr lang="en-US" baseline="0" dirty="0" smtClean="0"/>
              <a:t> some browser-native validation</a:t>
            </a:r>
            <a:endParaRPr lang="en-US" dirty="0" smtClean="0"/>
          </a:p>
          <a:p>
            <a:endParaRPr lang="en-US" baseline="0" dirty="0" smtClean="0"/>
          </a:p>
          <a:p>
            <a:r>
              <a:rPr lang="en-US" b="1" u="none" baseline="0" dirty="0" smtClean="0"/>
              <a:t>DEMOS</a:t>
            </a:r>
          </a:p>
          <a:p>
            <a:pPr marL="228600" indent="-228600">
              <a:buFont typeface="+mj-lt"/>
              <a:buAutoNum type="arabicPeriod"/>
            </a:pPr>
            <a:r>
              <a:rPr lang="en-US" b="0" u="none" baseline="0" dirty="0" smtClean="0"/>
              <a:t>Use </a:t>
            </a:r>
            <a:r>
              <a:rPr lang="en-US" b="0" u="none" baseline="0" dirty="0" err="1" smtClean="0"/>
              <a:t>BrowserStack</a:t>
            </a:r>
            <a:r>
              <a:rPr lang="en-US" b="0" u="none" baseline="0" dirty="0" smtClean="0"/>
              <a:t> for a virtual keyboard</a:t>
            </a:r>
          </a:p>
          <a:p>
            <a:pPr marL="228600" indent="-228600">
              <a:buFont typeface="+mj-lt"/>
              <a:buAutoNum type="arabicPeriod"/>
            </a:pPr>
            <a:r>
              <a:rPr lang="en-US" b="0" u="none" baseline="0" dirty="0" smtClean="0"/>
              <a:t>Show double-touch fire in Electric Plum (</a:t>
            </a:r>
            <a:r>
              <a:rPr lang="en-US" dirty="0" smtClean="0">
                <a:hlinkClick r:id="rId4"/>
              </a:rPr>
              <a:t>http://www.electricplum.com/</a:t>
            </a:r>
            <a:r>
              <a:rPr lang="en-US" b="0" u="none" baseline="0" dirty="0" smtClean="0"/>
              <a:t>) and then un-comment </a:t>
            </a:r>
            <a:r>
              <a:rPr lang="en-US" b="0" u="none" baseline="0" dirty="0" err="1" smtClean="0"/>
              <a:t>preventDefault</a:t>
            </a:r>
            <a:endParaRPr lang="en-US" b="0" u="none" dirty="0"/>
          </a:p>
        </p:txBody>
      </p:sp>
      <p:sp>
        <p:nvSpPr>
          <p:cNvPr id="4" name="Slide Number Placeholder 3"/>
          <p:cNvSpPr>
            <a:spLocks noGrp="1"/>
          </p:cNvSpPr>
          <p:nvPr>
            <p:ph type="sldNum" sz="quarter" idx="10"/>
          </p:nvPr>
        </p:nvSpPr>
        <p:spPr/>
        <p:txBody>
          <a:bodyPr/>
          <a:lstStyle/>
          <a:p>
            <a:fld id="{EB974254-A4B3-40C6-86C3-CA4367F2A9DC}" type="slidenum">
              <a:rPr lang="en-US" smtClean="0"/>
              <a:t>23</a:t>
            </a:fld>
            <a:endParaRPr lang="en-US"/>
          </a:p>
        </p:txBody>
      </p:sp>
    </p:spTree>
    <p:extLst>
      <p:ext uri="{BB962C8B-B14F-4D97-AF65-F5344CB8AC3E}">
        <p14:creationId xmlns:p14="http://schemas.microsoft.com/office/powerpoint/2010/main" val="3604472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t>Default Font Size</a:t>
            </a:r>
          </a:p>
          <a:p>
            <a:pPr marL="0" indent="0">
              <a:buFont typeface="Arial" panose="020B0604020202020204" pitchFamily="34" charset="0"/>
              <a:buNone/>
            </a:pPr>
            <a:r>
              <a:rPr lang="en-US" dirty="0" smtClean="0"/>
              <a:t>The user (or at least </a:t>
            </a:r>
            <a:r>
              <a:rPr lang="en-US" dirty="0" smtClean="0"/>
              <a:t>the user’s operating system or browser) </a:t>
            </a:r>
            <a:r>
              <a:rPr lang="en-US" dirty="0" smtClean="0"/>
              <a:t>has already specified the preferred default font size for </a:t>
            </a:r>
            <a:r>
              <a:rPr lang="en-US" dirty="0" smtClean="0"/>
              <a:t>the </a:t>
            </a:r>
            <a:r>
              <a:rPr lang="en-US" dirty="0" smtClean="0"/>
              <a:t>device. </a:t>
            </a:r>
            <a:r>
              <a:rPr lang="en-US" dirty="0" smtClean="0"/>
              <a:t> Rather </a:t>
            </a:r>
            <a:r>
              <a:rPr lang="en-US" dirty="0" smtClean="0"/>
              <a:t>than overriding this, we should respect it as a base and scale from there.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1" dirty="0" smtClean="0"/>
              <a:t>Display Density and Pixel Density</a:t>
            </a:r>
          </a:p>
          <a:p>
            <a:pPr marL="171450" lvl="0" indent="-171450">
              <a:buFont typeface="Arial" panose="020B0604020202020204" pitchFamily="34" charset="0"/>
              <a:buChar char="•"/>
            </a:pPr>
            <a:r>
              <a:rPr lang="en-US" dirty="0" smtClean="0"/>
              <a:t>New “retina”</a:t>
            </a:r>
            <a:r>
              <a:rPr lang="en-US" baseline="0" dirty="0" smtClean="0"/>
              <a:t> </a:t>
            </a:r>
            <a:r>
              <a:rPr lang="en-US" dirty="0" smtClean="0"/>
              <a:t>class</a:t>
            </a:r>
            <a:r>
              <a:rPr lang="en-US" baseline="0" dirty="0" smtClean="0"/>
              <a:t> devices and HD displays can make pixel sizing unreliable, and the future of the “pixel” is uncertain</a:t>
            </a:r>
          </a:p>
          <a:p>
            <a:pPr marL="171450" lvl="0" indent="-171450">
              <a:buFont typeface="Arial" panose="020B0604020202020204" pitchFamily="34" charset="0"/>
              <a:buChar char="•"/>
            </a:pPr>
            <a:r>
              <a:rPr lang="en-US" baseline="0" dirty="0" smtClean="0"/>
              <a:t>Adjusting weight by density to achieve a uniform result (as density increases you need to use a bolder weight to achieve the same perceived weight) – relates to antialiasing</a:t>
            </a:r>
          </a:p>
          <a:p>
            <a:pPr marL="171450" lvl="0" indent="-171450">
              <a:buFont typeface="Arial" panose="020B0604020202020204" pitchFamily="34" charset="0"/>
              <a:buChar char="•"/>
            </a:pPr>
            <a:r>
              <a:rPr lang="en-US" baseline="0" dirty="0" smtClean="0"/>
              <a:t>On standard-density displays, serif fonts below 12px are not sharp enough, but you should be over 12px anyway</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b="1" baseline="0" dirty="0" smtClean="0"/>
              <a:t>Metrics</a:t>
            </a:r>
          </a:p>
          <a:p>
            <a:pPr marL="171450" lvl="0" indent="-171450">
              <a:buFont typeface="Arial" panose="020B0604020202020204" pitchFamily="34" charset="0"/>
              <a:buChar char="•"/>
            </a:pPr>
            <a:r>
              <a:rPr lang="en-US" baseline="0" dirty="0" smtClean="0"/>
              <a:t>Font size: bigger than you think. </a:t>
            </a:r>
            <a:r>
              <a:rPr lang="en-US" baseline="0" dirty="0" smtClean="0"/>
              <a:t> Hold </a:t>
            </a:r>
            <a:r>
              <a:rPr lang="en-US" baseline="0" dirty="0" smtClean="0"/>
              <a:t>a book or </a:t>
            </a:r>
            <a:r>
              <a:rPr lang="en-US" baseline="0" dirty="0" smtClean="0"/>
              <a:t>a magazine up at </a:t>
            </a:r>
            <a:r>
              <a:rPr lang="en-US" baseline="0" dirty="0" smtClean="0"/>
              <a:t>a comfortable distance and compare</a:t>
            </a:r>
          </a:p>
          <a:p>
            <a:pPr marL="171450" lvl="0" indent="-171450">
              <a:buFont typeface="Arial" panose="020B0604020202020204" pitchFamily="34" charset="0"/>
              <a:buChar char="•"/>
            </a:pPr>
            <a:r>
              <a:rPr lang="en-US" baseline="0" dirty="0" smtClean="0"/>
              <a:t>Contrast: ratio font color to background brightness. Steer clear of full black (looks like a “hole”) and </a:t>
            </a:r>
            <a:r>
              <a:rPr lang="en-US" baseline="0" dirty="0" smtClean="0"/>
              <a:t>steer clear of full </a:t>
            </a:r>
            <a:r>
              <a:rPr lang="en-US" baseline="0" dirty="0" smtClean="0"/>
              <a:t>white.</a:t>
            </a:r>
          </a:p>
          <a:p>
            <a:pPr marL="171450" lvl="0" indent="-171450">
              <a:buFont typeface="Arial" panose="020B0604020202020204" pitchFamily="34" charset="0"/>
              <a:buChar char="•"/>
            </a:pPr>
            <a:r>
              <a:rPr lang="en-US" baseline="0" dirty="0" smtClean="0"/>
              <a:t>Line Height: for text, 140% of font size is a good general rule, but </a:t>
            </a:r>
            <a:r>
              <a:rPr lang="en-US" baseline="0" dirty="0" smtClean="0"/>
              <a:t>it depends </a:t>
            </a:r>
            <a:r>
              <a:rPr lang="en-US" baseline="0" dirty="0" smtClean="0"/>
              <a:t>on </a:t>
            </a:r>
            <a:r>
              <a:rPr lang="en-US" baseline="0" dirty="0" smtClean="0"/>
              <a:t>the font </a:t>
            </a:r>
            <a:r>
              <a:rPr lang="en-US" baseline="0" dirty="0" smtClean="0"/>
              <a:t>face (ascender/</a:t>
            </a:r>
            <a:r>
              <a:rPr lang="en-US" baseline="0" dirty="0" err="1" smtClean="0"/>
              <a:t>descender</a:t>
            </a:r>
            <a:r>
              <a:rPr lang="en-US" baseline="0" dirty="0" smtClean="0"/>
              <a:t> ratio to x-height and “blackness”); proportional line-height (font: Arial 1em/1.44) with no units</a:t>
            </a:r>
          </a:p>
          <a:p>
            <a:pPr marL="171450" lvl="0" indent="-171450">
              <a:buFont typeface="Arial" panose="020B0604020202020204" pitchFamily="34" charset="0"/>
              <a:buChar char="•"/>
            </a:pPr>
            <a:r>
              <a:rPr lang="en-US" baseline="0" dirty="0" smtClean="0"/>
              <a:t>Line Length: From 45 to 75 characters per line is a good balance </a:t>
            </a:r>
            <a:r>
              <a:rPr lang="en-US" baseline="0" dirty="0" smtClean="0"/>
              <a:t>between </a:t>
            </a:r>
            <a:r>
              <a:rPr lang="en-US" i="1" baseline="0" dirty="0" smtClean="0"/>
              <a:t>ease of tracking between lines</a:t>
            </a:r>
            <a:r>
              <a:rPr lang="en-US" baseline="0" dirty="0" smtClean="0"/>
              <a:t> versus not having to track too often.  When browsers support it, you can use the CSS3 column count when the view gets very wide.  You can leave width “on the table” and set a max-width; also you want to ensure that text blocks have good height in proportion to width.</a:t>
            </a:r>
          </a:p>
          <a:p>
            <a:pPr marL="171450" lvl="0" indent="-171450">
              <a:buFont typeface="Arial" panose="020B0604020202020204" pitchFamily="34" charset="0"/>
              <a:buChar char="•"/>
            </a:pPr>
            <a:r>
              <a:rPr lang="en-US" baseline="0" dirty="0" smtClean="0"/>
              <a:t>Spacing: Headings often need more space to breathe</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b="1" baseline="0" dirty="0" smtClean="0"/>
              <a:t>Web Fonts</a:t>
            </a:r>
          </a:p>
          <a:p>
            <a:pPr marL="171450" lvl="0" indent="-171450">
              <a:buFont typeface="Arial" panose="020B0604020202020204" pitchFamily="34" charset="0"/>
              <a:buChar char="•"/>
            </a:pPr>
            <a:r>
              <a:rPr lang="en-US" sz="1200" b="0" i="0" kern="1200" dirty="0" smtClean="0">
                <a:solidFill>
                  <a:schemeClr val="tx1"/>
                </a:solidFill>
                <a:effectLst/>
                <a:latin typeface="+mn-lt"/>
                <a:ea typeface="+mn-ea"/>
                <a:cs typeface="+mn-cs"/>
              </a:rPr>
              <a:t>TrueType (</a:t>
            </a:r>
            <a:r>
              <a:rPr lang="en-US" sz="1200" b="1" i="0" kern="1200" dirty="0" smtClean="0">
                <a:solidFill>
                  <a:schemeClr val="tx1"/>
                </a:solidFill>
                <a:effectLst/>
                <a:latin typeface="+mn-lt"/>
                <a:ea typeface="+mn-ea"/>
                <a:cs typeface="+mn-cs"/>
              </a:rPr>
              <a:t>TTF</a:t>
            </a:r>
            <a:r>
              <a:rPr lang="en-US" sz="1200" b="0" i="0" kern="1200" dirty="0" smtClean="0">
                <a:solidFill>
                  <a:schemeClr val="tx1"/>
                </a:solidFill>
                <a:effectLst/>
                <a:latin typeface="+mn-lt"/>
                <a:ea typeface="+mn-ea"/>
                <a:cs typeface="+mn-cs"/>
              </a:rPr>
              <a:t>) is an outline font standard developed by Apple and Microsoft in the late 1980s as a competitor to Adobe's Type 1 fonts used in PostScript.  It has become the most common format for fonts on both the Mac OS and Microsoft Windows operating systems.</a:t>
            </a:r>
            <a:endParaRPr lang="en-US" b="1" baseline="0" dirty="0" smtClean="0"/>
          </a:p>
          <a:p>
            <a:pPr marL="171450" lvl="0" indent="-171450">
              <a:buFont typeface="Arial" panose="020B0604020202020204" pitchFamily="34" charset="0"/>
              <a:buChar char="•"/>
            </a:pPr>
            <a:r>
              <a:rPr lang="en-US" sz="1200" b="0" i="0" kern="1200" dirty="0" err="1" smtClean="0">
                <a:solidFill>
                  <a:schemeClr val="tx1"/>
                </a:solidFill>
                <a:effectLst/>
                <a:latin typeface="+mn-lt"/>
                <a:ea typeface="+mn-ea"/>
                <a:cs typeface="+mn-cs"/>
              </a:rPr>
              <a:t>OpenType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OTF</a:t>
            </a:r>
            <a:r>
              <a:rPr lang="en-US" sz="1200" b="0" i="0" kern="1200" dirty="0" smtClean="0">
                <a:solidFill>
                  <a:schemeClr val="tx1"/>
                </a:solidFill>
                <a:effectLst/>
                <a:latin typeface="+mn-lt"/>
                <a:ea typeface="+mn-ea"/>
                <a:cs typeface="+mn-cs"/>
              </a:rPr>
              <a:t>) is a format for scalable computer fonts.  It was built on its predecessor TrueType, retaining TrueType's basic structure and adding many intricate data structures for prescribing typographic behavior.  </a:t>
            </a:r>
            <a:r>
              <a:rPr lang="en-US" sz="1200" b="0" i="0" kern="1200" dirty="0" err="1" smtClean="0">
                <a:solidFill>
                  <a:schemeClr val="tx1"/>
                </a:solidFill>
                <a:effectLst/>
                <a:latin typeface="+mn-lt"/>
                <a:ea typeface="+mn-ea"/>
                <a:cs typeface="+mn-cs"/>
              </a:rPr>
              <a:t>OpenType</a:t>
            </a:r>
            <a:r>
              <a:rPr lang="en-US" sz="1200" b="0" i="0" kern="1200" dirty="0" smtClean="0">
                <a:solidFill>
                  <a:schemeClr val="tx1"/>
                </a:solidFill>
                <a:effectLst/>
                <a:latin typeface="+mn-lt"/>
                <a:ea typeface="+mn-ea"/>
                <a:cs typeface="+mn-cs"/>
              </a:rPr>
              <a:t> is a registered trademark of Microsoft Corporation.</a:t>
            </a:r>
          </a:p>
          <a:p>
            <a:pPr marL="171450" lvl="0" indent="-171450">
              <a:buFont typeface="Arial" panose="020B0604020202020204" pitchFamily="34" charset="0"/>
              <a:buChar char="•"/>
            </a:pPr>
            <a:r>
              <a:rPr lang="en-US" sz="1200" b="0" i="0" kern="1200" dirty="0" smtClean="0">
                <a:solidFill>
                  <a:schemeClr val="tx1"/>
                </a:solidFill>
                <a:effectLst/>
                <a:latin typeface="+mn-lt"/>
                <a:ea typeface="+mn-ea"/>
                <a:cs typeface="+mn-cs"/>
              </a:rPr>
              <a:t>The Web Open Font Format (</a:t>
            </a:r>
            <a:r>
              <a:rPr lang="en-US" sz="1200" b="1" i="0" kern="1200" dirty="0" smtClean="0">
                <a:solidFill>
                  <a:schemeClr val="tx1"/>
                </a:solidFill>
                <a:effectLst/>
                <a:latin typeface="+mn-lt"/>
                <a:ea typeface="+mn-ea"/>
                <a:cs typeface="+mn-cs"/>
              </a:rPr>
              <a:t>WOFF</a:t>
            </a:r>
            <a:r>
              <a:rPr lang="en-US" sz="1200" b="0" i="0" kern="1200" dirty="0" smtClean="0">
                <a:solidFill>
                  <a:schemeClr val="tx1"/>
                </a:solidFill>
                <a:effectLst/>
                <a:latin typeface="+mn-lt"/>
                <a:ea typeface="+mn-ea"/>
                <a:cs typeface="+mn-cs"/>
              </a:rPr>
              <a:t>) is a font format for use in web pages.  It was developed during 2009 and is now a World Wide Web Consortium (W3C) Recommendation.</a:t>
            </a:r>
          </a:p>
          <a:p>
            <a:pPr marL="171450" lvl="0" indent="-171450">
              <a:buFont typeface="Arial" panose="020B0604020202020204" pitchFamily="34" charset="0"/>
              <a:buChar char="•"/>
            </a:pPr>
            <a:r>
              <a:rPr lang="en-US" baseline="0" dirty="0" smtClean="0"/>
              <a:t>Embedded </a:t>
            </a:r>
            <a:r>
              <a:rPr lang="en-US" baseline="0" dirty="0" err="1" smtClean="0"/>
              <a:t>OpenType</a:t>
            </a:r>
            <a:r>
              <a:rPr lang="en-US" baseline="0" dirty="0" smtClean="0"/>
              <a:t> (</a:t>
            </a:r>
            <a:r>
              <a:rPr lang="en-US" b="1" baseline="0" dirty="0" smtClean="0"/>
              <a:t>EOT</a:t>
            </a:r>
            <a:r>
              <a:rPr lang="en-US" baseline="0" dirty="0" smtClean="0"/>
              <a:t>) fonts are a compact form of </a:t>
            </a:r>
            <a:r>
              <a:rPr lang="en-US" baseline="0" dirty="0" err="1" smtClean="0"/>
              <a:t>OpenType</a:t>
            </a:r>
            <a:r>
              <a:rPr lang="en-US" baseline="0" dirty="0" smtClean="0"/>
              <a:t> fonts designed by Microsoft for use as embedded fonts on web pages.  These font files can be created from existing TrueType font files using Microsoft's Web Embedding Fonts Tool (WEFT), and other proprietary and open source software.</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b="1" baseline="0" dirty="0" smtClean="0"/>
              <a:t>Gotchas</a:t>
            </a:r>
          </a:p>
          <a:p>
            <a:pPr marL="171450" lvl="0" indent="-171450">
              <a:buFont typeface="Arial" panose="020B0604020202020204" pitchFamily="34" charset="0"/>
              <a:buChar char="•"/>
            </a:pPr>
            <a:r>
              <a:rPr lang="en-US" baseline="0" dirty="0" smtClean="0"/>
              <a:t>Note that when using fluid (proportional) layout techniques you give up some control over the line length</a:t>
            </a:r>
          </a:p>
          <a:p>
            <a:pPr marL="171450" lvl="0" indent="-171450">
              <a:buFont typeface="Arial" panose="020B0604020202020204" pitchFamily="34" charset="0"/>
              <a:buChar char="•"/>
            </a:pPr>
            <a:r>
              <a:rPr lang="en-US" baseline="0" dirty="0" smtClean="0"/>
              <a:t>Web Font browser quirks:</a:t>
            </a:r>
          </a:p>
          <a:p>
            <a:pPr marL="628650" lvl="1" indent="-171450">
              <a:buFont typeface="Arial" panose="020B0604020202020204" pitchFamily="34" charset="0"/>
              <a:buChar char="•"/>
            </a:pPr>
            <a:r>
              <a:rPr lang="en-US" baseline="0" dirty="0" smtClean="0"/>
              <a:t>Rendering differences</a:t>
            </a:r>
          </a:p>
          <a:p>
            <a:pPr marL="628650" lvl="1" indent="-171450">
              <a:buFont typeface="Arial" panose="020B0604020202020204" pitchFamily="34" charset="0"/>
              <a:buChar char="•"/>
            </a:pPr>
            <a:r>
              <a:rPr lang="en-US" baseline="0" dirty="0" smtClean="0"/>
              <a:t>Format support</a:t>
            </a:r>
          </a:p>
          <a:p>
            <a:pPr marL="171450" lvl="0" indent="-171450">
              <a:buFont typeface="Arial" panose="020B0604020202020204" pitchFamily="34" charset="0"/>
              <a:buChar char="•"/>
            </a:pPr>
            <a:r>
              <a:rPr lang="en-US" sz="1200" b="0" i="0" kern="1200" dirty="0" smtClean="0">
                <a:solidFill>
                  <a:schemeClr val="tx1"/>
                </a:solidFill>
                <a:effectLst/>
                <a:latin typeface="+mn-lt"/>
                <a:ea typeface="+mn-ea"/>
                <a:cs typeface="+mn-cs"/>
              </a:rPr>
              <a:t>The MIME type for Web fonts is (still) problematic.  </a:t>
            </a:r>
            <a:r>
              <a:rPr lang="en-US" baseline="0" dirty="0" smtClean="0"/>
              <a:t>If you are serving your own fonts (using IIS or Apache) then you may want to try setting the following MIME types for the following vector graphic types and web fonts:</a:t>
            </a:r>
          </a:p>
          <a:p>
            <a:pPr marL="628650" lvl="1" indent="-171450">
              <a:buFont typeface="Arial" panose="020B0604020202020204" pitchFamily="34" charset="0"/>
              <a:buChar char="•"/>
            </a:pPr>
            <a:r>
              <a:rPr lang="en-US" baseline="0" dirty="0" err="1" smtClean="0"/>
              <a:t>svg</a:t>
            </a:r>
            <a:r>
              <a:rPr lang="en-US" baseline="0" dirty="0" smtClean="0"/>
              <a:t>  as "image/</a:t>
            </a:r>
            <a:r>
              <a:rPr lang="en-US" baseline="0" dirty="0" err="1" smtClean="0"/>
              <a:t>svg+xml</a:t>
            </a:r>
            <a:r>
              <a:rPr lang="en-US" baseline="0" dirty="0" smtClean="0"/>
              <a:t>"</a:t>
            </a:r>
          </a:p>
          <a:p>
            <a:pPr marL="628650" lvl="1" indent="-171450">
              <a:buFont typeface="Arial" panose="020B0604020202020204" pitchFamily="34" charset="0"/>
              <a:buChar char="•"/>
            </a:pPr>
            <a:r>
              <a:rPr lang="en-US" baseline="0" dirty="0" err="1" smtClean="0"/>
              <a:t>ttf</a:t>
            </a:r>
            <a:r>
              <a:rPr lang="en-US" baseline="0" dirty="0" smtClean="0"/>
              <a:t>  as "application/x-font-</a:t>
            </a:r>
            <a:r>
              <a:rPr lang="en-US" baseline="0" dirty="0" err="1" smtClean="0"/>
              <a:t>ttf</a:t>
            </a:r>
            <a:r>
              <a:rPr lang="en-US" baseline="0" dirty="0" smtClean="0"/>
              <a:t>" or "application/x-font-</a:t>
            </a:r>
            <a:r>
              <a:rPr lang="en-US" baseline="0" dirty="0" err="1" smtClean="0"/>
              <a:t>truetype</a:t>
            </a:r>
            <a:r>
              <a:rPr lang="en-US" baseline="0" dirty="0" smtClean="0"/>
              <a:t>"</a:t>
            </a:r>
          </a:p>
          <a:p>
            <a:pPr marL="628650" lvl="1" indent="-171450">
              <a:buFont typeface="Arial" panose="020B0604020202020204" pitchFamily="34" charset="0"/>
              <a:buChar char="•"/>
            </a:pPr>
            <a:r>
              <a:rPr lang="en-US" baseline="0" dirty="0" err="1" smtClean="0"/>
              <a:t>otf</a:t>
            </a:r>
            <a:r>
              <a:rPr lang="en-US" baseline="0" dirty="0" smtClean="0"/>
              <a:t>  as "application/x-font-</a:t>
            </a:r>
            <a:r>
              <a:rPr lang="en-US" baseline="0" dirty="0" err="1" smtClean="0"/>
              <a:t>opentype</a:t>
            </a:r>
            <a:r>
              <a:rPr lang="en-US" baseline="0" dirty="0" smtClean="0"/>
              <a:t>"</a:t>
            </a:r>
          </a:p>
          <a:p>
            <a:pPr marL="628650" lvl="1" indent="-171450">
              <a:buFont typeface="Arial" panose="020B0604020202020204" pitchFamily="34" charset="0"/>
              <a:buChar char="•"/>
            </a:pPr>
            <a:r>
              <a:rPr lang="en-US" baseline="0" dirty="0" err="1" smtClean="0"/>
              <a:t>woff</a:t>
            </a:r>
            <a:r>
              <a:rPr lang="en-US" baseline="0" dirty="0" smtClean="0"/>
              <a:t> as "application/font-</a:t>
            </a:r>
            <a:r>
              <a:rPr lang="en-US" baseline="0" dirty="0" err="1" smtClean="0"/>
              <a:t>woff</a:t>
            </a:r>
            <a:r>
              <a:rPr lang="en-US" baseline="0" dirty="0" smtClean="0"/>
              <a:t>“</a:t>
            </a:r>
          </a:p>
          <a:p>
            <a:pPr marL="628650" lvl="1" indent="-171450">
              <a:buFont typeface="Arial" panose="020B0604020202020204" pitchFamily="34" charset="0"/>
              <a:buChar char="•"/>
            </a:pPr>
            <a:r>
              <a:rPr lang="en-US" baseline="0" dirty="0" err="1" smtClean="0"/>
              <a:t>eot</a:t>
            </a:r>
            <a:r>
              <a:rPr lang="en-US" baseline="0" dirty="0" smtClean="0"/>
              <a:t>  as "application/vnd.ms-</a:t>
            </a:r>
            <a:r>
              <a:rPr lang="en-US" baseline="0" dirty="0" err="1" smtClean="0"/>
              <a:t>fontobject</a:t>
            </a:r>
            <a:r>
              <a:rPr lang="en-US" baseline="0" dirty="0" smtClean="0"/>
              <a:t>"</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24</a:t>
            </a:fld>
            <a:endParaRPr lang="en-US"/>
          </a:p>
        </p:txBody>
      </p:sp>
    </p:spTree>
    <p:extLst>
      <p:ext uri="{BB962C8B-B14F-4D97-AF65-F5344CB8AC3E}">
        <p14:creationId xmlns:p14="http://schemas.microsoft.com/office/powerpoint/2010/main" val="843994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font (Lobster, in this case) looks</a:t>
            </a:r>
            <a:r>
              <a:rPr lang="en-US" baseline="0" dirty="0" smtClean="0"/>
              <a:t> different in different browsers, despite the fact that the web server is distributing the same font file (Lobster.otf) to each of the browsers.</a:t>
            </a:r>
          </a:p>
          <a:p>
            <a:endParaRPr lang="en-US" dirty="0" smtClean="0"/>
          </a:p>
          <a:p>
            <a:r>
              <a:rPr lang="en-US" dirty="0" smtClean="0"/>
              <a:t>Try </a:t>
            </a:r>
            <a:r>
              <a:rPr lang="en-US" dirty="0" err="1" smtClean="0"/>
              <a:t>FontSquirrel</a:t>
            </a:r>
            <a:r>
              <a:rPr lang="en-US" dirty="0" smtClean="0"/>
              <a:t> (</a:t>
            </a:r>
            <a:r>
              <a:rPr lang="en-US" dirty="0" smtClean="0">
                <a:hlinkClick r:id="rId3"/>
              </a:rPr>
              <a:t>http://www.fontsquirrel.com/</a:t>
            </a:r>
            <a:r>
              <a:rPr lang="en-US" dirty="0" smtClean="0"/>
              <a:t>) for free</a:t>
            </a:r>
            <a:r>
              <a:rPr lang="en-US" baseline="0" dirty="0" smtClean="0"/>
              <a:t> web fonts and known-good </a:t>
            </a:r>
            <a:r>
              <a:rPr lang="en-US" baseline="0" dirty="0" smtClean="0"/>
              <a:t>CSS</a:t>
            </a:r>
            <a:endParaRPr lang="en-US" baseline="0"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25</a:t>
            </a:fld>
            <a:endParaRPr lang="en-US"/>
          </a:p>
        </p:txBody>
      </p:sp>
    </p:spTree>
    <p:extLst>
      <p:ext uri="{BB962C8B-B14F-4D97-AF65-F5344CB8AC3E}">
        <p14:creationId xmlns:p14="http://schemas.microsoft.com/office/powerpoint/2010/main" val="585814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DEMOS</a:t>
            </a:r>
          </a:p>
          <a:p>
            <a:pPr marL="228600" indent="-228600">
              <a:buFont typeface="+mj-lt"/>
              <a:buAutoNum type="arabicPeriod"/>
            </a:pPr>
            <a:r>
              <a:rPr lang="en-US" b="0" dirty="0" smtClean="0"/>
              <a:t>Click latency: </a:t>
            </a:r>
            <a:r>
              <a:rPr lang="en-US" b="0" dirty="0" smtClean="0"/>
              <a:t>show</a:t>
            </a:r>
            <a:r>
              <a:rPr lang="en-US" b="0" baseline="0" dirty="0" smtClean="0"/>
              <a:t> </a:t>
            </a:r>
            <a:r>
              <a:rPr lang="en-US" b="0" baseline="0" dirty="0" smtClean="0"/>
              <a:t>the Responsive Form demo</a:t>
            </a:r>
            <a:endParaRPr lang="en-US" b="0" dirty="0" smtClean="0"/>
          </a:p>
          <a:p>
            <a:pPr marL="228600" indent="-228600">
              <a:buFont typeface="+mj-lt"/>
              <a:buAutoNum type="arabicPeriod"/>
            </a:pPr>
            <a:r>
              <a:rPr lang="en-US" b="0" dirty="0" smtClean="0"/>
              <a:t>Hotkeys: </a:t>
            </a:r>
            <a:r>
              <a:rPr lang="en-US" b="0" dirty="0" smtClean="0"/>
              <a:t>show </a:t>
            </a:r>
            <a:r>
              <a:rPr lang="en-US" b="0" dirty="0" smtClean="0"/>
              <a:t>the Hotkeys demo</a:t>
            </a:r>
          </a:p>
          <a:p>
            <a:pPr marL="228600" indent="-228600">
              <a:buFont typeface="+mj-lt"/>
              <a:buAutoNum type="arabicPeriod"/>
            </a:pPr>
            <a:r>
              <a:rPr lang="en-US" b="0" dirty="0" smtClean="0"/>
              <a:t>Bundling and minification: </a:t>
            </a:r>
            <a:r>
              <a:rPr lang="en-US" b="0" dirty="0" smtClean="0"/>
              <a:t>show </a:t>
            </a:r>
            <a:r>
              <a:rPr lang="en-US" b="0" dirty="0" smtClean="0"/>
              <a:t>the debug/release demo</a:t>
            </a:r>
          </a:p>
        </p:txBody>
      </p:sp>
      <p:sp>
        <p:nvSpPr>
          <p:cNvPr id="4" name="Slide Number Placeholder 3"/>
          <p:cNvSpPr>
            <a:spLocks noGrp="1"/>
          </p:cNvSpPr>
          <p:nvPr>
            <p:ph type="sldNum" sz="quarter" idx="10"/>
          </p:nvPr>
        </p:nvSpPr>
        <p:spPr/>
        <p:txBody>
          <a:bodyPr/>
          <a:lstStyle/>
          <a:p>
            <a:fld id="{EB974254-A4B3-40C6-86C3-CA4367F2A9DC}" type="slidenum">
              <a:rPr lang="en-US" smtClean="0"/>
              <a:t>26</a:t>
            </a:fld>
            <a:endParaRPr lang="en-US"/>
          </a:p>
        </p:txBody>
      </p:sp>
    </p:spTree>
    <p:extLst>
      <p:ext uri="{BB962C8B-B14F-4D97-AF65-F5344CB8AC3E}">
        <p14:creationId xmlns:p14="http://schemas.microsoft.com/office/powerpoint/2010/main" val="2323741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compact summary of the</a:t>
            </a:r>
            <a:r>
              <a:rPr lang="en-US" baseline="0" dirty="0" smtClean="0"/>
              <a:t> process recommended for Responsive Website Development.  In many ways the process is the same as the recommended approach to traditional website development.  The difference is really in the fact that you’re going to be designing two or three versions of your site – small, medium and large – and to do this effectively you need to understand how your content can adapt or be adapted to these different form factors.  Additionally, you will likely be using a Responsive Web Design framework along with (potentially new) server-side techniques for shrinking content for mobile users.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27</a:t>
            </a:fld>
            <a:endParaRPr lang="en-US"/>
          </a:p>
        </p:txBody>
      </p:sp>
    </p:spTree>
    <p:extLst>
      <p:ext uri="{BB962C8B-B14F-4D97-AF65-F5344CB8AC3E}">
        <p14:creationId xmlns:p14="http://schemas.microsoft.com/office/powerpoint/2010/main" val="1506867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viewed on tablets and smartphones the Masters of the Universe Band site suffers from:</a:t>
            </a:r>
            <a:endParaRPr lang="en-US" dirty="0" smtClean="0"/>
          </a:p>
          <a:p>
            <a:pPr marL="171450" indent="-171450">
              <a:buFont typeface="Arial" panose="020B0604020202020204" pitchFamily="34" charset="0"/>
              <a:buChar char="•"/>
            </a:pPr>
            <a:r>
              <a:rPr lang="en-US" dirty="0" smtClean="0"/>
              <a:t>Content issues</a:t>
            </a:r>
          </a:p>
          <a:p>
            <a:pPr marL="171450" indent="-171450">
              <a:buFont typeface="Arial" panose="020B0604020202020204" pitchFamily="34" charset="0"/>
              <a:buChar char="•"/>
            </a:pPr>
            <a:r>
              <a:rPr lang="en-US" dirty="0" smtClean="0"/>
              <a:t>Design issues</a:t>
            </a:r>
          </a:p>
          <a:p>
            <a:r>
              <a:rPr lang="en-US" dirty="0" smtClean="0"/>
              <a:t>Either</a:t>
            </a:r>
            <a:r>
              <a:rPr lang="en-US" baseline="0" dirty="0" smtClean="0"/>
              <a:t> t</a:t>
            </a:r>
            <a:r>
              <a:rPr lang="en-US" dirty="0" smtClean="0"/>
              <a:t>he</a:t>
            </a:r>
            <a:r>
              <a:rPr lang="en-US" baseline="0" dirty="0" smtClean="0"/>
              <a:t> design looks wrong or the content is rendered way too small in </a:t>
            </a:r>
            <a:r>
              <a:rPr lang="en-US" b="1" baseline="0" dirty="0" smtClean="0"/>
              <a:t>real</a:t>
            </a:r>
            <a:r>
              <a:rPr lang="en-US" baseline="0" dirty="0" smtClean="0"/>
              <a:t> pixels rather than in </a:t>
            </a:r>
            <a:r>
              <a:rPr lang="en-US" b="1" baseline="0" dirty="0" smtClean="0"/>
              <a:t>device</a:t>
            </a:r>
            <a:r>
              <a:rPr lang="en-US" baseline="0" dirty="0" smtClean="0"/>
              <a:t> pixels.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28</a:t>
            </a:fld>
            <a:endParaRPr lang="en-US"/>
          </a:p>
        </p:txBody>
      </p:sp>
    </p:spTree>
    <p:extLst>
      <p:ext uri="{BB962C8B-B14F-4D97-AF65-F5344CB8AC3E}">
        <p14:creationId xmlns:p14="http://schemas.microsoft.com/office/powerpoint/2010/main" val="481777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not to be the subject of a cartoon</a:t>
            </a:r>
            <a:r>
              <a:rPr lang="en-US" baseline="0" dirty="0" smtClean="0"/>
              <a:t> like this one from XKCD – this one has </a:t>
            </a:r>
            <a:r>
              <a:rPr lang="en-US" baseline="0" dirty="0" smtClean="0"/>
              <a:t>made </a:t>
            </a:r>
            <a:r>
              <a:rPr lang="en-US" baseline="0" dirty="0" smtClean="0"/>
              <a:t>the rounds.  Analyzing your web logs can help you understand what your website visitors are looking for.  If your site is totally new, be prepared to adjust your homepage as you get a better understanding.</a:t>
            </a:r>
            <a:endParaRPr lang="en-US" dirty="0" smtClean="0"/>
          </a:p>
          <a:p>
            <a:endParaRPr lang="en-US" dirty="0" smtClean="0"/>
          </a:p>
          <a:p>
            <a:r>
              <a:rPr lang="en-US" dirty="0" smtClean="0"/>
              <a:t>Tag each activity (use case or user story) that your web site delivers with</a:t>
            </a:r>
            <a:r>
              <a:rPr lang="en-US" baseline="0" dirty="0" smtClean="0"/>
              <a:t> the device(s) on which the activity is likely to be performed.  A general rule is that desktop and notebook users will (likely) want to create inputs to your website, while tablet and phone users will mostly want to consume content.  Certain activities may simply not be feasible on mobile devices.  It’s acceptable to deliver both simplified content and a simplified user experience to mobile users.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29</a:t>
            </a:fld>
            <a:endParaRPr lang="en-US"/>
          </a:p>
        </p:txBody>
      </p:sp>
    </p:spTree>
    <p:extLst>
      <p:ext uri="{BB962C8B-B14F-4D97-AF65-F5344CB8AC3E}">
        <p14:creationId xmlns:p14="http://schemas.microsoft.com/office/powerpoint/2010/main" val="345500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this?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a:t>
            </a:fld>
            <a:endParaRPr lang="en-US"/>
          </a:p>
        </p:txBody>
      </p:sp>
    </p:spTree>
    <p:extLst>
      <p:ext uri="{BB962C8B-B14F-4D97-AF65-F5344CB8AC3E}">
        <p14:creationId xmlns:p14="http://schemas.microsoft.com/office/powerpoint/2010/main" val="738510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Items are ordered by rough probability / </a:t>
            </a:r>
            <a:r>
              <a:rPr lang="en-US" dirty="0" smtClean="0"/>
              <a:t>priority and</a:t>
            </a:r>
            <a:r>
              <a:rPr lang="en-US" baseline="0" dirty="0" smtClean="0"/>
              <a:t> this analysis uses the Masters of the Universe Band site as an example</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30</a:t>
            </a:fld>
            <a:endParaRPr lang="en-US"/>
          </a:p>
        </p:txBody>
      </p:sp>
    </p:spTree>
    <p:extLst>
      <p:ext uri="{BB962C8B-B14F-4D97-AF65-F5344CB8AC3E}">
        <p14:creationId xmlns:p14="http://schemas.microsoft.com/office/powerpoint/2010/main" val="369479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 Recommendation: </a:t>
            </a:r>
            <a:r>
              <a:rPr lang="en-US" dirty="0" smtClean="0"/>
              <a:t>don’t forget</a:t>
            </a:r>
            <a:r>
              <a:rPr lang="en-US" baseline="0" dirty="0" smtClean="0"/>
              <a:t> </a:t>
            </a:r>
            <a:r>
              <a:rPr lang="en-US" baseline="0" dirty="0" smtClean="0"/>
              <a:t>to add metadata to your media/content.  See Slide 34 for more on this.</a:t>
            </a:r>
            <a:endParaRPr lang="en-US" baseline="0"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31</a:t>
            </a:fld>
            <a:endParaRPr lang="en-US"/>
          </a:p>
        </p:txBody>
      </p:sp>
    </p:spTree>
    <p:extLst>
      <p:ext uri="{BB962C8B-B14F-4D97-AF65-F5344CB8AC3E}">
        <p14:creationId xmlns:p14="http://schemas.microsoft.com/office/powerpoint/2010/main" val="1372212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all our content</a:t>
            </a:r>
            <a:r>
              <a:rPr lang="en-US" baseline="0" dirty="0" smtClean="0"/>
              <a:t> for the Masters of the Universe Band site collected in one folder</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32</a:t>
            </a:fld>
            <a:endParaRPr lang="en-US"/>
          </a:p>
        </p:txBody>
      </p:sp>
    </p:spTree>
    <p:extLst>
      <p:ext uri="{BB962C8B-B14F-4D97-AF65-F5344CB8AC3E}">
        <p14:creationId xmlns:p14="http://schemas.microsoft.com/office/powerpoint/2010/main" val="3889640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we’re using</a:t>
            </a:r>
            <a:r>
              <a:rPr lang="en-US" baseline="0" dirty="0" smtClean="0"/>
              <a:t> the </a:t>
            </a:r>
            <a:r>
              <a:rPr lang="en-US" baseline="0" dirty="0" err="1" smtClean="0"/>
              <a:t>GitHub</a:t>
            </a:r>
            <a:r>
              <a:rPr lang="en-US" baseline="0" dirty="0" smtClean="0"/>
              <a:t> command line to create an assets folder with sub directories for audio, video, image, and text</a:t>
            </a:r>
            <a:endParaRPr lang="en-US" dirty="0" smtClean="0"/>
          </a:p>
          <a:p>
            <a:endParaRPr lang="en-US" dirty="0" smtClean="0"/>
          </a:p>
          <a:p>
            <a:r>
              <a:rPr lang="en-US" b="1" dirty="0" smtClean="0"/>
              <a:t>Recommendations</a:t>
            </a:r>
          </a:p>
          <a:p>
            <a:pPr marL="171450" indent="-171450">
              <a:buFont typeface="Arial" panose="020B0604020202020204" pitchFamily="34" charset="0"/>
              <a:buChar char="•"/>
            </a:pPr>
            <a:r>
              <a:rPr lang="en-US" dirty="0" smtClean="0"/>
              <a:t>Use big</a:t>
            </a:r>
            <a:r>
              <a:rPr lang="en-US" baseline="0" dirty="0" smtClean="0"/>
              <a:t> </a:t>
            </a:r>
            <a:r>
              <a:rPr lang="en-US" baseline="0" dirty="0" smtClean="0"/>
              <a:t>content </a:t>
            </a:r>
            <a:r>
              <a:rPr lang="en-US" baseline="0" dirty="0" smtClean="0"/>
              <a:t>buckets, i.e. don’t go too crazy classifying your content.  Basic content types are fine.</a:t>
            </a:r>
            <a:endParaRPr lang="en-US" baseline="0" dirty="0" smtClean="0"/>
          </a:p>
          <a:p>
            <a:pPr marL="171450" indent="-171450">
              <a:buFont typeface="Arial" panose="020B0604020202020204" pitchFamily="34" charset="0"/>
              <a:buChar char="•"/>
            </a:pPr>
            <a:r>
              <a:rPr lang="en-US" baseline="0" dirty="0" smtClean="0"/>
              <a:t>Be able to bulk sort your content.  Using thoughtful names and naming conventions as you add content to your buckets.</a:t>
            </a:r>
            <a:endParaRPr lang="en-US" baseline="0" dirty="0" smtClean="0"/>
          </a:p>
          <a:p>
            <a:pPr marL="171450" indent="-171450">
              <a:buFont typeface="Arial" panose="020B0604020202020204" pitchFamily="34" charset="0"/>
              <a:buChar char="•"/>
            </a:pPr>
            <a:r>
              <a:rPr lang="en-US" baseline="0" dirty="0" smtClean="0"/>
              <a:t>Inspect and trash judiciously. </a:t>
            </a:r>
            <a:r>
              <a:rPr lang="en-US" baseline="0" dirty="0" smtClean="0"/>
              <a:t> You </a:t>
            </a:r>
            <a:r>
              <a:rPr lang="en-US" baseline="0" dirty="0" smtClean="0"/>
              <a:t>will discover stuff you forgot you had!</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33</a:t>
            </a:fld>
            <a:endParaRPr lang="en-US"/>
          </a:p>
        </p:txBody>
      </p:sp>
    </p:spTree>
    <p:extLst>
      <p:ext uri="{BB962C8B-B14F-4D97-AF65-F5344CB8AC3E}">
        <p14:creationId xmlns:p14="http://schemas.microsoft.com/office/powerpoint/2010/main" val="188557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forget metadata. Tools</a:t>
            </a:r>
            <a:r>
              <a:rPr lang="en-US" baseline="0" dirty="0" smtClean="0"/>
              <a:t> help here!</a:t>
            </a:r>
          </a:p>
          <a:p>
            <a:endParaRPr lang="en-US" baseline="0" dirty="0" smtClean="0"/>
          </a:p>
          <a:p>
            <a:r>
              <a:rPr lang="en-US" baseline="0" dirty="0" err="1" smtClean="0"/>
              <a:t>Fotosizer</a:t>
            </a:r>
            <a:r>
              <a:rPr lang="en-US" baseline="0" dirty="0" smtClean="0"/>
              <a:t> is a great utility for batch image resizing:</a:t>
            </a:r>
          </a:p>
          <a:p>
            <a:r>
              <a:rPr lang="en-US" dirty="0" smtClean="0">
                <a:hlinkClick r:id="rId3"/>
              </a:rPr>
              <a:t>http://www.fotosizer.com/</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34</a:t>
            </a:fld>
            <a:endParaRPr lang="en-US"/>
          </a:p>
        </p:txBody>
      </p:sp>
    </p:spTree>
    <p:extLst>
      <p:ext uri="{BB962C8B-B14F-4D97-AF65-F5344CB8AC3E}">
        <p14:creationId xmlns:p14="http://schemas.microsoft.com/office/powerpoint/2010/main" val="776733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a:t>
            </a:r>
            <a:r>
              <a:rPr lang="en-US" baseline="0" dirty="0" smtClean="0"/>
              <a:t> content has been appropriately culled and organized into meaningful folders and subfolders.  Note that the subfolder structure is following traditional guidelines of either being aligned by page or site section or being aligned by media type.</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35</a:t>
            </a:fld>
            <a:endParaRPr lang="en-US"/>
          </a:p>
        </p:txBody>
      </p:sp>
    </p:spTree>
    <p:extLst>
      <p:ext uri="{BB962C8B-B14F-4D97-AF65-F5344CB8AC3E}">
        <p14:creationId xmlns:p14="http://schemas.microsoft.com/office/powerpoint/2010/main" val="2071365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“rough and ready” approach you’ll see in the following slides helps to flesh</a:t>
            </a:r>
            <a:r>
              <a:rPr lang="en-US" baseline="0" dirty="0" smtClean="0"/>
              <a:t> out the initial site structure.  Iteration is more important than designing things perfectly and getting something to work with will lead to a final design.</a:t>
            </a:r>
          </a:p>
          <a:p>
            <a:endParaRPr lang="en-US" dirty="0" smtClean="0"/>
          </a:p>
          <a:p>
            <a:r>
              <a:rPr lang="en-US" dirty="0" smtClean="0"/>
              <a:t>Take </a:t>
            </a:r>
            <a:r>
              <a:rPr lang="en-US" dirty="0" smtClean="0"/>
              <a:t>the </a:t>
            </a:r>
            <a:r>
              <a:rPr lang="en-US" dirty="0" smtClean="0"/>
              <a:t>“Goldilocks</a:t>
            </a:r>
            <a:r>
              <a:rPr lang="en-US" dirty="0" smtClean="0"/>
              <a:t>” approach </a:t>
            </a:r>
            <a:r>
              <a:rPr lang="en-US" dirty="0" smtClean="0"/>
              <a:t>to your content and pay less mind</a:t>
            </a:r>
            <a:r>
              <a:rPr lang="en-US" baseline="0" dirty="0" smtClean="0"/>
              <a:t> to</a:t>
            </a:r>
            <a:r>
              <a:rPr lang="en-US" dirty="0" smtClean="0"/>
              <a:t> </a:t>
            </a:r>
            <a:r>
              <a:rPr lang="en-US" dirty="0" smtClean="0"/>
              <a:t>any specific</a:t>
            </a:r>
            <a:r>
              <a:rPr lang="en-US" baseline="0" dirty="0" smtClean="0"/>
              <a:t> </a:t>
            </a:r>
            <a:r>
              <a:rPr lang="en-US" baseline="0" dirty="0" smtClean="0"/>
              <a:t>width imposed by devices.  Again, you’re looking for small, medium and large versions of your layouts.</a:t>
            </a:r>
            <a:endParaRPr lang="en-US" dirty="0" smtClean="0"/>
          </a:p>
          <a:p>
            <a:endParaRPr lang="en-US" dirty="0" smtClean="0"/>
          </a:p>
          <a:p>
            <a:r>
              <a:rPr lang="en-US" dirty="0" smtClean="0"/>
              <a:t>Type face plays</a:t>
            </a:r>
            <a:r>
              <a:rPr lang="en-US" baseline="0" dirty="0" smtClean="0"/>
              <a:t> </a:t>
            </a:r>
            <a:r>
              <a:rPr lang="en-US" baseline="0" dirty="0" smtClean="0"/>
              <a:t>a very prominent role in responsive </a:t>
            </a:r>
            <a:r>
              <a:rPr lang="en-US" baseline="0" dirty="0" smtClean="0"/>
              <a:t>web design</a:t>
            </a:r>
            <a:r>
              <a:rPr lang="en-US" baseline="0" dirty="0" smtClean="0"/>
              <a:t>. </a:t>
            </a:r>
            <a:r>
              <a:rPr lang="en-US" baseline="0" dirty="0" smtClean="0"/>
              <a:t> Early </a:t>
            </a:r>
            <a:r>
              <a:rPr lang="en-US" baseline="0" dirty="0" smtClean="0"/>
              <a:t>decisions about type will make your layout decisions easier and reduce future rework.</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36</a:t>
            </a:fld>
            <a:endParaRPr lang="en-US"/>
          </a:p>
        </p:txBody>
      </p:sp>
    </p:spTree>
    <p:extLst>
      <p:ext uri="{BB962C8B-B14F-4D97-AF65-F5344CB8AC3E}">
        <p14:creationId xmlns:p14="http://schemas.microsoft.com/office/powerpoint/2010/main" val="1718420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site map illustrated by Index Cards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37</a:t>
            </a:fld>
            <a:endParaRPr lang="en-US"/>
          </a:p>
        </p:txBody>
      </p:sp>
    </p:spTree>
    <p:extLst>
      <p:ext uri="{BB962C8B-B14F-4D97-AF65-F5344CB8AC3E}">
        <p14:creationId xmlns:p14="http://schemas.microsoft.com/office/powerpoint/2010/main" val="125273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
            </a:r>
            <a:r>
              <a:rPr lang="en-US" dirty="0" smtClean="0"/>
              <a:t>rough version of the home page that will work for small, medium and large layouts.</a:t>
            </a:r>
          </a:p>
          <a:p>
            <a:r>
              <a:rPr lang="en-US" baseline="0" dirty="0" smtClean="0"/>
              <a:t>Key decision: The home page layout will be proportionally the same across small, medium and large versions of the site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a:t>
            </a:r>
            <a:r>
              <a:rPr lang="en-US" baseline="0" dirty="0" smtClean="0"/>
              <a:t> decision: Play music from the current album on the home page (the second box down is a music player)</a:t>
            </a:r>
            <a:r>
              <a:rPr lang="en-US" baseline="0" dirty="0"/>
              <a:t> </a:t>
            </a:r>
            <a:r>
              <a:rPr lang="en-US" baseline="0" dirty="0" smtClean="0"/>
              <a:t>as this is what most of the site’s users will want to do</a:t>
            </a:r>
          </a:p>
        </p:txBody>
      </p:sp>
      <p:sp>
        <p:nvSpPr>
          <p:cNvPr id="4" name="Slide Number Placeholder 3"/>
          <p:cNvSpPr>
            <a:spLocks noGrp="1"/>
          </p:cNvSpPr>
          <p:nvPr>
            <p:ph type="sldNum" sz="quarter" idx="10"/>
          </p:nvPr>
        </p:nvSpPr>
        <p:spPr/>
        <p:txBody>
          <a:bodyPr/>
          <a:lstStyle/>
          <a:p>
            <a:fld id="{EB974254-A4B3-40C6-86C3-CA4367F2A9DC}" type="slidenum">
              <a:rPr lang="en-US" smtClean="0"/>
              <a:t>38</a:t>
            </a:fld>
            <a:endParaRPr lang="en-US"/>
          </a:p>
        </p:txBody>
      </p:sp>
    </p:spTree>
    <p:extLst>
      <p:ext uri="{BB962C8B-B14F-4D97-AF65-F5344CB8AC3E}">
        <p14:creationId xmlns:p14="http://schemas.microsoft.com/office/powerpoint/2010/main" val="986164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Refinement of the home page after pitching the initial</a:t>
            </a:r>
            <a:r>
              <a:rPr lang="en-US" baseline="0" dirty="0" smtClean="0"/>
              <a:t> design to the stakeholders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39</a:t>
            </a:fld>
            <a:endParaRPr lang="en-US"/>
          </a:p>
        </p:txBody>
      </p:sp>
    </p:spTree>
    <p:extLst>
      <p:ext uri="{BB962C8B-B14F-4D97-AF65-F5344CB8AC3E}">
        <p14:creationId xmlns:p14="http://schemas.microsoft.com/office/powerpoint/2010/main" val="1470040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Responsive</a:t>
            </a:r>
            <a:r>
              <a:rPr lang="en-US" baseline="0" dirty="0" smtClean="0"/>
              <a:t> design is the</a:t>
            </a:r>
            <a:r>
              <a:rPr lang="en-US" dirty="0" smtClean="0"/>
              <a:t> polar</a:t>
            </a:r>
            <a:r>
              <a:rPr lang="en-US" baseline="0" dirty="0" smtClean="0"/>
              <a:t> opposite of prescriptive design, e.g. “Best viewed on IE 5.5 in 800x600 with a color depth of 15bpp.”</a:t>
            </a:r>
            <a:endParaRPr lang="en-US" dirty="0" smtClean="0"/>
          </a:p>
          <a:p>
            <a:endParaRPr lang="en-US" dirty="0" smtClean="0"/>
          </a:p>
          <a:p>
            <a:r>
              <a:rPr lang="en-US" dirty="0" smtClean="0"/>
              <a:t>Prescriptive design</a:t>
            </a:r>
            <a:r>
              <a:rPr lang="en-US" baseline="0" dirty="0" smtClean="0"/>
              <a:t> forces requirements on the user and the user’s browser; a prescriptive design needs certain screen sizes, a keyboard and mouse to navigate effectively, or certain </a:t>
            </a:r>
            <a:r>
              <a:rPr lang="en-US" baseline="0" dirty="0" smtClean="0"/>
              <a:t>plugins, etc..  </a:t>
            </a:r>
            <a:r>
              <a:rPr lang="en-US" baseline="0" dirty="0" smtClean="0"/>
              <a:t>A r</a:t>
            </a:r>
            <a:r>
              <a:rPr lang="en-US" dirty="0" smtClean="0"/>
              <a:t>esponsive design</a:t>
            </a:r>
            <a:r>
              <a:rPr lang="en-US" baseline="0" dirty="0" smtClean="0"/>
              <a:t> inquires about the capabilities/imitations of the consuming client (browser/device/user) and puts forth the best possible experience given those capabilities/limitations.  Responsive designs are fully functional in limited scenarios and progressively enhance the user’s experience as the user’s capabilities (and screen real estate) increases.</a:t>
            </a:r>
          </a:p>
          <a:p>
            <a:endParaRPr lang="en-US" dirty="0" smtClean="0"/>
          </a:p>
          <a:p>
            <a:r>
              <a:rPr lang="en-US" dirty="0" smtClean="0"/>
              <a:t>Responsive designs</a:t>
            </a:r>
            <a:r>
              <a:rPr lang="en-US" baseline="0" dirty="0" smtClean="0"/>
              <a:t> respond to:</a:t>
            </a:r>
          </a:p>
          <a:p>
            <a:pPr marL="171450" indent="-171450">
              <a:buFont typeface="Arial" panose="020B0604020202020204" pitchFamily="34" charset="0"/>
              <a:buChar char="•"/>
            </a:pPr>
            <a:r>
              <a:rPr lang="en-US" baseline="0" dirty="0" smtClean="0"/>
              <a:t>Browser capabilities (HTML5 e.g. audio/video, CSS3, plugins)</a:t>
            </a:r>
          </a:p>
          <a:p>
            <a:pPr marL="171450" indent="-171450">
              <a:buFont typeface="Arial" panose="020B0604020202020204" pitchFamily="34" charset="0"/>
              <a:buChar char="•"/>
            </a:pPr>
            <a:r>
              <a:rPr lang="en-US" baseline="0" dirty="0" smtClean="0"/>
              <a:t>Device capabilities (geo-location, resolution, touch versus mouse and keyboard)</a:t>
            </a:r>
          </a:p>
          <a:p>
            <a:pPr marL="171450" indent="-171450">
              <a:buFont typeface="Arial" panose="020B0604020202020204" pitchFamily="34" charset="0"/>
              <a:buChar char="•"/>
            </a:pPr>
            <a:r>
              <a:rPr lang="en-US" baseline="0" dirty="0" smtClean="0"/>
              <a:t>User capabilities (accessibility – screen readers, etc.)</a:t>
            </a:r>
          </a:p>
          <a:p>
            <a:pPr marL="171450" indent="-171450">
              <a:buFont typeface="Arial" panose="020B0604020202020204" pitchFamily="34" charset="0"/>
              <a:buChar char="•"/>
            </a:pPr>
            <a:r>
              <a:rPr lang="en-US" baseline="0" dirty="0" smtClean="0"/>
              <a:t>Viewport size,  orientation and on mobile/tablet computers – the resolution (e.g. pixel density on retina displays</a:t>
            </a:r>
            <a:r>
              <a:rPr lang="en-US" baseline="0" dirty="0" smtClean="0"/>
              <a:t>) and </a:t>
            </a:r>
            <a:r>
              <a:rPr lang="en-US" baseline="0" dirty="0" smtClean="0"/>
              <a:t>portrait versus landscape </a:t>
            </a:r>
            <a:r>
              <a:rPr lang="en-US" baseline="0" dirty="0" smtClean="0"/>
              <a:t>mode.  On desktops the </a:t>
            </a:r>
            <a:r>
              <a:rPr lang="en-US" baseline="0" dirty="0" smtClean="0"/>
              <a:t>browser window is not always </a:t>
            </a:r>
            <a:r>
              <a:rPr lang="en-US" baseline="0" dirty="0" smtClean="0"/>
              <a:t>maximized.</a:t>
            </a: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The term “Responsive” in this context was first coined by Ethan </a:t>
            </a:r>
            <a:r>
              <a:rPr lang="en-US" baseline="0" dirty="0" err="1" smtClean="0"/>
              <a:t>Marcotte</a:t>
            </a:r>
            <a:r>
              <a:rPr lang="en-US" baseline="0" dirty="0" smtClean="0"/>
              <a:t> (writing for </a:t>
            </a:r>
            <a:r>
              <a:rPr lang="en-US" i="1" baseline="0" dirty="0" smtClean="0"/>
              <a:t>A List Apart</a:t>
            </a:r>
            <a:r>
              <a:rPr lang="en-US" baseline="0" dirty="0" smtClean="0"/>
              <a:t>); he co-opted ideas from “Responsive Architecture” – where the classic example is the design of conference room walls that adjust their opaqueness when a projector is turned on.</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The term “Viewport size” means the visible area of the browser window.  On desktops and laptops (and to some degree tablets) the dimensions change when the browser window is maximized or resized and on tablets and smartphones the dimensions change when the tablet or smartphone is held in landscape or portrait mode.</a:t>
            </a:r>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4</a:t>
            </a:fld>
            <a:endParaRPr lang="en-US"/>
          </a:p>
        </p:txBody>
      </p:sp>
    </p:spTree>
    <p:extLst>
      <p:ext uri="{BB962C8B-B14F-4D97-AF65-F5344CB8AC3E}">
        <p14:creationId xmlns:p14="http://schemas.microsoft.com/office/powerpoint/2010/main" val="3571212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Music</a:t>
            </a:r>
            <a:r>
              <a:rPr lang="en-US" baseline="0" dirty="0" smtClean="0"/>
              <a:t> section of the site where users will go to listen to songs from the current album and from past albums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40</a:t>
            </a:fld>
            <a:endParaRPr lang="en-US"/>
          </a:p>
        </p:txBody>
      </p:sp>
    </p:spTree>
    <p:extLst>
      <p:ext uri="{BB962C8B-B14F-4D97-AF65-F5344CB8AC3E}">
        <p14:creationId xmlns:p14="http://schemas.microsoft.com/office/powerpoint/2010/main" val="1027256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layout for the Image</a:t>
            </a:r>
            <a:r>
              <a:rPr lang="en-US" baseline="0" dirty="0" smtClean="0"/>
              <a:t> Gallery for the site.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Again a great tool for Photo Galleries is </a:t>
            </a:r>
            <a:r>
              <a:rPr lang="en-US" dirty="0" err="1" smtClean="0"/>
              <a:t>Photoswipe</a:t>
            </a:r>
            <a:r>
              <a:rPr lang="en-US" baseline="0" dirty="0" smtClean="0"/>
              <a:t> (</a:t>
            </a:r>
            <a:r>
              <a:rPr lang="en-US" dirty="0" smtClean="0">
                <a:hlinkClick r:id="rId3"/>
              </a:rPr>
              <a:t>http://www.photoswipe.com/</a:t>
            </a:r>
            <a:r>
              <a:rPr lang="en-US" dirty="0" smtClean="0"/>
              <a:t>).  It’s</a:t>
            </a:r>
            <a:r>
              <a:rPr lang="en-US" baseline="0" dirty="0" smtClean="0"/>
              <a:t> a free HTML/CSS/JavaScript-based image gallery specifically targeting mobile devices.</a:t>
            </a:r>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41</a:t>
            </a:fld>
            <a:endParaRPr lang="en-US"/>
          </a:p>
        </p:txBody>
      </p:sp>
    </p:spTree>
    <p:extLst>
      <p:ext uri="{BB962C8B-B14F-4D97-AF65-F5344CB8AC3E}">
        <p14:creationId xmlns:p14="http://schemas.microsoft.com/office/powerpoint/2010/main" val="13805889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Video section of the site.  Note that the</a:t>
            </a:r>
            <a:r>
              <a:rPr lang="en-US" baseline="0" dirty="0" smtClean="0"/>
              <a:t> masthead image has been dropped in favor of the key frame from the landing page video.</a:t>
            </a:r>
            <a:endParaRPr lang="en-US" dirty="0" smtClean="0"/>
          </a:p>
          <a:p>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42</a:t>
            </a:fld>
            <a:endParaRPr lang="en-US"/>
          </a:p>
        </p:txBody>
      </p:sp>
    </p:spTree>
    <p:extLst>
      <p:ext uri="{BB962C8B-B14F-4D97-AF65-F5344CB8AC3E}">
        <p14:creationId xmlns:p14="http://schemas.microsoft.com/office/powerpoint/2010/main" val="1061487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Info page.  Note that this page has been designed</a:t>
            </a:r>
            <a:r>
              <a:rPr lang="en-US" baseline="0" dirty="0" smtClean="0"/>
              <a:t> to scroll.</a:t>
            </a:r>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43</a:t>
            </a:fld>
            <a:endParaRPr lang="en-US"/>
          </a:p>
        </p:txBody>
      </p:sp>
    </p:spTree>
    <p:extLst>
      <p:ext uri="{BB962C8B-B14F-4D97-AF65-F5344CB8AC3E}">
        <p14:creationId xmlns:p14="http://schemas.microsoft.com/office/powerpoint/2010/main" val="808163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ASP.NET MVC 4 has the</a:t>
            </a:r>
            <a:r>
              <a:rPr lang="en-US" baseline="0" dirty="0" smtClean="0"/>
              <a:t> concept of a </a:t>
            </a:r>
            <a:r>
              <a:rPr lang="en-US" dirty="0" smtClean="0"/>
              <a:t>master page</a:t>
            </a:r>
            <a:r>
              <a:rPr lang="en-US" baseline="0" dirty="0" smtClean="0"/>
              <a:t> layout, into which you will render the content of individual pages.</a:t>
            </a:r>
          </a:p>
          <a:p>
            <a:endParaRPr lang="en-US" baseline="0" dirty="0" smtClean="0"/>
          </a:p>
          <a:p>
            <a:r>
              <a:rPr lang="en-US" baseline="0" dirty="0" smtClean="0"/>
              <a:t>The master page layout gives you the ability to:</a:t>
            </a:r>
          </a:p>
          <a:p>
            <a:pPr marL="171450" indent="-171450">
              <a:buFont typeface="Arial" panose="020B0604020202020204" pitchFamily="34" charset="0"/>
              <a:buChar char="•"/>
            </a:pPr>
            <a:r>
              <a:rPr lang="en-US" baseline="0" dirty="0" smtClean="0"/>
              <a:t>Set a common &lt;head&gt; section with common &lt;meta&gt; tags including the </a:t>
            </a:r>
            <a:r>
              <a:rPr lang="en-US" b="1" baseline="0" dirty="0" smtClean="0"/>
              <a:t>viewport</a:t>
            </a:r>
            <a:r>
              <a:rPr lang="en-US" baseline="0" dirty="0" smtClean="0"/>
              <a:t> meta tag</a:t>
            </a:r>
          </a:p>
          <a:p>
            <a:pPr marL="171450" indent="-171450">
              <a:buFont typeface="Arial" panose="020B0604020202020204" pitchFamily="34" charset="0"/>
              <a:buChar char="•"/>
            </a:pPr>
            <a:r>
              <a:rPr lang="en-US" baseline="0" dirty="0" smtClean="0"/>
              <a:t>To identify where you will render Cascading Style Sheets (CSS) and JavaScript scripts.  Generally, style sheets must go in the &lt;head&gt; element whereas scripts can go in the &lt;head&gt; or the &lt;body&gt; element after your content.  Placing your scripts in the &lt;body&gt; element, after your content, can speed up the perceived load time of your page.  However if the page content calls any of the scripts on loading, e.g. a reference to a jQuery variable, then you’ll need to put your scripts in the &lt;head&gt; element.  Note that the style sheets and scripts that </a:t>
            </a:r>
            <a:r>
              <a:rPr lang="en-US" i="1" baseline="0" dirty="0" smtClean="0"/>
              <a:t>are</a:t>
            </a:r>
            <a:r>
              <a:rPr lang="en-US" baseline="0" dirty="0" smtClean="0"/>
              <a:t> rendered can be (are usually are) decided on a per page basis by the View Controller for each page; the master page merely determines where on the page the CSS and Scripts should be rendered.</a:t>
            </a:r>
          </a:p>
          <a:p>
            <a:pPr marL="171450" indent="-171450">
              <a:buFont typeface="Arial" panose="020B0604020202020204" pitchFamily="34" charset="0"/>
              <a:buChar char="•"/>
            </a:pPr>
            <a:r>
              <a:rPr lang="en-US" baseline="0" dirty="0" smtClean="0"/>
              <a:t>To set a common masthead or a common footer for the site.</a:t>
            </a:r>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45</a:t>
            </a:fld>
            <a:endParaRPr lang="en-US"/>
          </a:p>
        </p:txBody>
      </p:sp>
    </p:spTree>
    <p:extLst>
      <p:ext uri="{BB962C8B-B14F-4D97-AF65-F5344CB8AC3E}">
        <p14:creationId xmlns:p14="http://schemas.microsoft.com/office/powerpoint/2010/main" val="371840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draft</a:t>
            </a:r>
            <a:r>
              <a:rPr lang="en-US" baseline="0" dirty="0" smtClean="0"/>
              <a:t> of the home page in HTML form</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46</a:t>
            </a:fld>
            <a:endParaRPr lang="en-US"/>
          </a:p>
        </p:txBody>
      </p:sp>
    </p:spTree>
    <p:extLst>
      <p:ext uri="{BB962C8B-B14F-4D97-AF65-F5344CB8AC3E}">
        <p14:creationId xmlns:p14="http://schemas.microsoft.com/office/powerpoint/2010/main" val="1874063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Fleshing out the home page…</a:t>
            </a:r>
          </a:p>
          <a:p>
            <a:r>
              <a:rPr lang="en-US" dirty="0" smtClean="0"/>
              <a:t>Key Decision:</a:t>
            </a:r>
            <a:r>
              <a:rPr lang="en-US" baseline="0" dirty="0" smtClean="0"/>
              <a:t> the font</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47</a:t>
            </a:fld>
            <a:endParaRPr lang="en-US"/>
          </a:p>
        </p:txBody>
      </p:sp>
    </p:spTree>
    <p:extLst>
      <p:ext uri="{BB962C8B-B14F-4D97-AF65-F5344CB8AC3E}">
        <p14:creationId xmlns:p14="http://schemas.microsoft.com/office/powerpoint/2010/main" val="903246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homepage </a:t>
            </a:r>
            <a:r>
              <a:rPr lang="en-US" dirty="0" smtClean="0"/>
              <a:t>skeleton with minimal nesting that will allow for simple reflow/positioning.</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48</a:t>
            </a:fld>
            <a:endParaRPr lang="en-US"/>
          </a:p>
        </p:txBody>
      </p:sp>
    </p:spTree>
    <p:extLst>
      <p:ext uri="{BB962C8B-B14F-4D97-AF65-F5344CB8AC3E}">
        <p14:creationId xmlns:p14="http://schemas.microsoft.com/office/powerpoint/2010/main" val="3455304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A stripped down layout is a must for Mobile devices; make your site as “lite” as possible.</a:t>
            </a:r>
          </a:p>
          <a:p>
            <a:pPr marL="0" indent="0">
              <a:buFontTx/>
              <a:buNone/>
            </a:pPr>
            <a:endParaRPr lang="en-US" baseline="0" dirty="0" smtClean="0"/>
          </a:p>
          <a:p>
            <a:pPr marL="0" indent="0">
              <a:buFontTx/>
              <a:buNone/>
            </a:pPr>
            <a:r>
              <a:rPr lang="en-US" baseline="0" dirty="0" smtClean="0"/>
              <a:t>Use server side browser detection to decide whether to send the “small” or “full-size” version of your images and video.  Use a suffix e.g. “-small” in the filename for your content so that the server just has to know the suffix in order to serve the small version of your files.</a:t>
            </a:r>
          </a:p>
          <a:p>
            <a:pPr marL="0" indent="0">
              <a:buFontTx/>
              <a:buNone/>
            </a:pPr>
            <a:r>
              <a:rPr lang="en-US" dirty="0" smtClean="0">
                <a:hlinkClick r:id="rId3"/>
              </a:rPr>
              <a:t>http://51degrees.mobi/</a:t>
            </a:r>
            <a:r>
              <a:rPr lang="en-US" dirty="0" smtClean="0"/>
              <a:t> is</a:t>
            </a:r>
            <a:r>
              <a:rPr lang="en-US" baseline="0" dirty="0" smtClean="0"/>
              <a:t> your friend.</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49</a:t>
            </a:fld>
            <a:endParaRPr lang="en-US"/>
          </a:p>
        </p:txBody>
      </p:sp>
    </p:spTree>
    <p:extLst>
      <p:ext uri="{BB962C8B-B14F-4D97-AF65-F5344CB8AC3E}">
        <p14:creationId xmlns:p14="http://schemas.microsoft.com/office/powerpoint/2010/main" val="2793094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Use</a:t>
            </a:r>
            <a:r>
              <a:rPr lang="en-US" baseline="0" dirty="0" smtClean="0"/>
              <a:t> device emulators to preview your design on touch devices:</a:t>
            </a:r>
            <a:endParaRPr lang="en-US" dirty="0" smtClean="0"/>
          </a:p>
          <a:p>
            <a:pPr marL="171450" indent="-171450">
              <a:buFontTx/>
              <a:buChar char="-"/>
            </a:pPr>
            <a:r>
              <a:rPr lang="en-US" dirty="0" smtClean="0"/>
              <a:t>Head </a:t>
            </a:r>
            <a:r>
              <a:rPr lang="en-US" dirty="0" smtClean="0"/>
              <a:t>is stealing space</a:t>
            </a:r>
          </a:p>
          <a:p>
            <a:pPr marL="171450" indent="-171450">
              <a:buFontTx/>
              <a:buChar char="-"/>
            </a:pPr>
            <a:r>
              <a:rPr lang="en-US" dirty="0" smtClean="0"/>
              <a:t>All fonts can drop size (need</a:t>
            </a:r>
            <a:r>
              <a:rPr lang="en-US" baseline="0" dirty="0" smtClean="0"/>
              <a:t> mobile ramp)</a:t>
            </a:r>
            <a:endParaRPr lang="en-US" dirty="0" smtClean="0"/>
          </a:p>
          <a:p>
            <a:pPr marL="171450" indent="-171450">
              <a:buFontTx/>
              <a:buChar char="-"/>
            </a:pPr>
            <a:r>
              <a:rPr lang="en-US" dirty="0" smtClean="0"/>
              <a:t>Margins stealing from player</a:t>
            </a:r>
          </a:p>
          <a:p>
            <a:pPr marL="171450" indent="-171450">
              <a:buFontTx/>
              <a:buChar char="-"/>
            </a:pPr>
            <a:r>
              <a:rPr lang="en-US" dirty="0" smtClean="0"/>
              <a:t>Margins too big on menu</a:t>
            </a:r>
            <a:r>
              <a:rPr lang="en-US" baseline="0" dirty="0" smtClean="0"/>
              <a:t> links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50</a:t>
            </a:fld>
            <a:endParaRPr lang="en-US"/>
          </a:p>
        </p:txBody>
      </p:sp>
    </p:spTree>
    <p:extLst>
      <p:ext uri="{BB962C8B-B14F-4D97-AF65-F5344CB8AC3E}">
        <p14:creationId xmlns:p14="http://schemas.microsoft.com/office/powerpoint/2010/main" val="1056584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Consumerization </a:t>
            </a:r>
            <a:r>
              <a:rPr lang="en-US" dirty="0" smtClean="0"/>
              <a:t>of IT:</a:t>
            </a:r>
          </a:p>
          <a:p>
            <a:r>
              <a:rPr lang="en-US" dirty="0" smtClean="0">
                <a:hlinkClick r:id="rId3"/>
              </a:rPr>
              <a:t>http://en.wikipedia.org/wiki/Consumerization</a:t>
            </a: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emergence of consumer markets as the primary driver of information technology innovation is now seen as a major IT industry shift</a:t>
            </a:r>
            <a:r>
              <a:rPr lang="en-US" dirty="0" smtClean="0"/>
              <a:t> </a:t>
            </a:r>
          </a:p>
          <a:p>
            <a:pPr marL="171450" indent="-171450">
              <a:buFont typeface="Arial" panose="020B0604020202020204" pitchFamily="34" charset="0"/>
              <a:buChar char="•"/>
            </a:pPr>
            <a:r>
              <a:rPr lang="en-US" dirty="0" smtClean="0"/>
              <a:t>90</a:t>
            </a:r>
            <a:r>
              <a:rPr lang="en-US" dirty="0" smtClean="0"/>
              <a:t>% of phones today can browse the web</a:t>
            </a:r>
          </a:p>
          <a:p>
            <a:pPr marL="171450" indent="-171450">
              <a:buFont typeface="Arial" panose="020B0604020202020204" pitchFamily="34" charset="0"/>
              <a:buChar char="•"/>
            </a:pPr>
            <a:r>
              <a:rPr lang="en-US" dirty="0" smtClean="0"/>
              <a:t>By 2014 Mobile Internet usage will overtake Desktop usage</a:t>
            </a:r>
          </a:p>
          <a:p>
            <a:pPr marL="171450" indent="-171450">
              <a:buFont typeface="Arial" panose="020B0604020202020204" pitchFamily="34" charset="0"/>
              <a:buChar char="•"/>
            </a:pPr>
            <a:r>
              <a:rPr lang="en-US" dirty="0" smtClean="0"/>
              <a:t>Half of all local searches are done from a Mobile device</a:t>
            </a:r>
          </a:p>
          <a:p>
            <a:pPr marL="171450" indent="-171450">
              <a:buFont typeface="Arial" panose="020B0604020202020204" pitchFamily="34" charset="0"/>
              <a:buChar char="•"/>
            </a:pPr>
            <a:r>
              <a:rPr lang="en-US" dirty="0" smtClean="0"/>
              <a:t>Web sites optimized for Mobile form factors have fewer defections and a longer average time spent on the site when viewed from a mobile device</a:t>
            </a:r>
          </a:p>
          <a:p>
            <a:endParaRPr lang="en-US" dirty="0" smtClean="0"/>
          </a:p>
          <a:p>
            <a:r>
              <a:rPr lang="en-US" dirty="0" smtClean="0"/>
              <a:t>The sweet spot for responsive design is a balance of device reach and development effort.</a:t>
            </a:r>
            <a:r>
              <a:rPr lang="en-US" baseline="0" dirty="0" smtClean="0"/>
              <a:t> </a:t>
            </a:r>
            <a:r>
              <a:rPr lang="en-US" baseline="0" dirty="0" smtClean="0"/>
              <a:t> A </a:t>
            </a:r>
            <a:r>
              <a:rPr lang="en-US" baseline="0" dirty="0" smtClean="0"/>
              <a:t>good responsive design will help get your content in front of a </a:t>
            </a:r>
            <a:r>
              <a:rPr lang="en-US" baseline="0" dirty="0" smtClean="0"/>
              <a:t>larger </a:t>
            </a:r>
            <a:r>
              <a:rPr lang="en-US" baseline="0" dirty="0" smtClean="0"/>
              <a:t>number of eyeballs, in a more usable way, with the least effort.</a:t>
            </a:r>
          </a:p>
          <a:p>
            <a:pPr marL="171450" indent="-171450">
              <a:buFont typeface="Arial" panose="020B0604020202020204" pitchFamily="34" charset="0"/>
              <a:buChar char="•"/>
            </a:pPr>
            <a:r>
              <a:rPr lang="en-US" baseline="0" dirty="0" smtClean="0"/>
              <a:t>Cheapest Design: design for the desktop and cross your fingers on mobile.  Lots of mobile users will “bounce” from your site.</a:t>
            </a:r>
          </a:p>
          <a:p>
            <a:pPr marL="171450" indent="-171450">
              <a:buFont typeface="Arial" panose="020B0604020202020204" pitchFamily="34" charset="0"/>
              <a:buChar char="•"/>
            </a:pPr>
            <a:r>
              <a:rPr lang="en-US" dirty="0" smtClean="0"/>
              <a:t>Most Expensive Design</a:t>
            </a:r>
            <a:r>
              <a:rPr lang="en-US" baseline="0" dirty="0" smtClean="0"/>
              <a:t>: a separate design for phones, tablets, and desktops.  May deliver the most optimal experience on each device, but can cost a lot more to develop and </a:t>
            </a:r>
            <a:r>
              <a:rPr lang="en-US" b="1" baseline="0" dirty="0" smtClean="0"/>
              <a:t>maintain</a:t>
            </a:r>
            <a:r>
              <a:rPr lang="en-US" baseline="0" dirty="0" smtClean="0"/>
              <a:t>.</a:t>
            </a:r>
          </a:p>
          <a:p>
            <a:r>
              <a:rPr lang="en-US" baseline="0" dirty="0" smtClean="0"/>
              <a:t>With a responsive design you will deliver a consistent experience across devices.  Styling, navigation, </a:t>
            </a:r>
            <a:r>
              <a:rPr lang="en-US" baseline="0" dirty="0" smtClean="0"/>
              <a:t>and User eXperience (UX) </a:t>
            </a:r>
            <a:r>
              <a:rPr lang="en-US" baseline="0" dirty="0" smtClean="0"/>
              <a:t>will be familiar and help your users </a:t>
            </a:r>
            <a:r>
              <a:rPr lang="en-US" baseline="0" dirty="0" smtClean="0"/>
              <a:t>transition between the different presentations of the site.  You </a:t>
            </a:r>
            <a:r>
              <a:rPr lang="en-US" baseline="0" dirty="0" smtClean="0"/>
              <a:t>also have one set of HTML and styling resources to maintain – changing one naturally changes them all.</a:t>
            </a:r>
          </a:p>
          <a:p>
            <a:endParaRPr lang="en-US" baseline="0" dirty="0" smtClean="0"/>
          </a:p>
          <a:p>
            <a:r>
              <a:rPr lang="en-US" baseline="0" dirty="0" smtClean="0"/>
              <a:t>We recommend seriously considering a “mobile first” approach to your </a:t>
            </a:r>
            <a:r>
              <a:rPr lang="en-US" baseline="0" dirty="0" smtClean="0"/>
              <a:t>website’s design </a:t>
            </a:r>
            <a:r>
              <a:rPr lang="en-US" baseline="0" dirty="0" smtClean="0"/>
              <a:t>even if you </a:t>
            </a:r>
            <a:r>
              <a:rPr lang="en-US" baseline="0" dirty="0" smtClean="0"/>
              <a:t>end up implementing </a:t>
            </a:r>
            <a:r>
              <a:rPr lang="en-US" baseline="0" dirty="0" smtClean="0"/>
              <a:t>a “desktop first” design.  A “mobile first” approach forces you to examine your site’s core message and the value you’re delivering.  Once you’ve gone through this exercise you can then decide how </a:t>
            </a:r>
            <a:r>
              <a:rPr lang="en-US" baseline="0" dirty="0" smtClean="0"/>
              <a:t>to best present </a:t>
            </a:r>
            <a:r>
              <a:rPr lang="en-US" baseline="0" dirty="0" smtClean="0"/>
              <a:t>your content.  The tendency when approaching a single platform can be to dive into wireframes and “comps” before the content is fully </a:t>
            </a:r>
            <a:r>
              <a:rPr lang="en-US" baseline="0" dirty="0" smtClean="0"/>
              <a:t>realized or before you’ve done you’ve done your homework on your users and what they’re coming to site for:</a:t>
            </a:r>
            <a:endParaRPr lang="en-US" baseline="0" dirty="0" smtClean="0"/>
          </a:p>
          <a:p>
            <a:r>
              <a:rPr lang="en-US" dirty="0" smtClean="0">
                <a:hlinkClick r:id="rId4"/>
              </a:rPr>
              <a:t>http://xkcd.com/773/</a:t>
            </a:r>
            <a:endParaRPr lang="en-US" baseline="0" dirty="0" smtClean="0"/>
          </a:p>
          <a:p>
            <a:endParaRPr lang="en-US" baseline="0" dirty="0" smtClean="0"/>
          </a:p>
          <a:p>
            <a:r>
              <a:rPr lang="en-US" baseline="0" dirty="0" smtClean="0"/>
              <a:t>Responsive design is about delivering the greatest possible user joy regardless of the access method.  It is not a dogma or a recipe, it’s more of a mindset that is </a:t>
            </a:r>
            <a:r>
              <a:rPr lang="en-US" baseline="0" dirty="0" smtClean="0"/>
              <a:t>focuses </a:t>
            </a:r>
            <a:r>
              <a:rPr lang="en-US" baseline="0" dirty="0" smtClean="0"/>
              <a:t>on </a:t>
            </a:r>
            <a:r>
              <a:rPr lang="en-US" baseline="0" dirty="0" smtClean="0"/>
              <a:t>User eXperience </a:t>
            </a:r>
            <a:r>
              <a:rPr lang="en-US" baseline="0" dirty="0" smtClean="0"/>
              <a:t>first.</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a:t>
            </a:fld>
            <a:endParaRPr lang="en-US"/>
          </a:p>
        </p:txBody>
      </p:sp>
    </p:spTree>
    <p:extLst>
      <p:ext uri="{BB962C8B-B14F-4D97-AF65-F5344CB8AC3E}">
        <p14:creationId xmlns:p14="http://schemas.microsoft.com/office/powerpoint/2010/main" val="3485813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server-side device detection (51degrees) to</a:t>
            </a:r>
            <a:r>
              <a:rPr lang="en-US" baseline="0" dirty="0" smtClean="0"/>
              <a:t> </a:t>
            </a:r>
            <a:r>
              <a:rPr lang="en-US" dirty="0" smtClean="0"/>
              <a:t>remove </a:t>
            </a:r>
            <a:r>
              <a:rPr lang="en-US" dirty="0" smtClean="0"/>
              <a:t>audio controls – </a:t>
            </a:r>
            <a:r>
              <a:rPr lang="en-US" dirty="0" smtClean="0"/>
              <a:t>we can’t </a:t>
            </a:r>
            <a:r>
              <a:rPr lang="en-US" dirty="0" smtClean="0"/>
              <a:t>do </a:t>
            </a:r>
            <a:r>
              <a:rPr lang="en-US" dirty="0" smtClean="0"/>
              <a:t>this</a:t>
            </a:r>
            <a:r>
              <a:rPr lang="en-US" baseline="0" dirty="0" smtClean="0"/>
              <a:t> with just</a:t>
            </a:r>
            <a:r>
              <a:rPr lang="en-US" dirty="0" smtClean="0"/>
              <a:t> CSS.</a:t>
            </a:r>
            <a:r>
              <a:rPr lang="en-US" baseline="0" dirty="0" smtClean="0"/>
              <a:t>  We’ve also decided to use a</a:t>
            </a:r>
            <a:r>
              <a:rPr lang="en-US" dirty="0" smtClean="0"/>
              <a:t> </a:t>
            </a:r>
            <a:r>
              <a:rPr lang="en-US" dirty="0" smtClean="0"/>
              <a:t>JavaScript play/pause </a:t>
            </a:r>
            <a:r>
              <a:rPr lang="en-US" dirty="0" smtClean="0"/>
              <a:t>button on</a:t>
            </a:r>
            <a:r>
              <a:rPr lang="en-US" baseline="0" dirty="0" smtClean="0"/>
              <a:t> </a:t>
            </a:r>
            <a:r>
              <a:rPr lang="en-US" baseline="0" dirty="0" smtClean="0"/>
              <a:t>the album </a:t>
            </a:r>
            <a:r>
              <a:rPr lang="en-US" baseline="0" dirty="0" smtClean="0"/>
              <a:t>cover; we’ll enhance this later with </a:t>
            </a:r>
            <a:r>
              <a:rPr lang="en-US" baseline="0" dirty="0" smtClean="0"/>
              <a:t>a glyph </a:t>
            </a:r>
            <a:r>
              <a:rPr lang="en-US" baseline="0" dirty="0" smtClean="0"/>
              <a:t>overlay on the album cover to indicate the control.</a:t>
            </a:r>
            <a:endParaRPr lang="en-US" baseline="0" dirty="0" smtClean="0"/>
          </a:p>
          <a:p>
            <a:endParaRPr lang="en-US" baseline="0" dirty="0" smtClean="0"/>
          </a:p>
          <a:p>
            <a:r>
              <a:rPr lang="en-US" baseline="0" dirty="0" smtClean="0"/>
              <a:t>No </a:t>
            </a:r>
            <a:r>
              <a:rPr lang="en-US" baseline="0" dirty="0" smtClean="0"/>
              <a:t>scrollbars </a:t>
            </a:r>
            <a:r>
              <a:rPr lang="en-US" baseline="0" dirty="0" smtClean="0"/>
              <a:t>will be required on the home page at its smallest layout on mobile devices. </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51</a:t>
            </a:fld>
            <a:endParaRPr lang="en-US"/>
          </a:p>
        </p:txBody>
      </p:sp>
    </p:spTree>
    <p:extLst>
      <p:ext uri="{BB962C8B-B14F-4D97-AF65-F5344CB8AC3E}">
        <p14:creationId xmlns:p14="http://schemas.microsoft.com/office/powerpoint/2010/main" val="15968250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t>
            </a:r>
            <a:r>
              <a:rPr lang="en-US" dirty="0" smtClean="0"/>
              <a:t>a break point: 643 x 480 (on the left) versus</a:t>
            </a:r>
            <a:r>
              <a:rPr lang="en-US" baseline="0" dirty="0" smtClean="0"/>
              <a:t> 639 x 480 (on the right)</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52</a:t>
            </a:fld>
            <a:endParaRPr lang="en-US"/>
          </a:p>
        </p:txBody>
      </p:sp>
    </p:spTree>
    <p:extLst>
      <p:ext uri="{BB962C8B-B14F-4D97-AF65-F5344CB8AC3E}">
        <p14:creationId xmlns:p14="http://schemas.microsoft.com/office/powerpoint/2010/main" val="3406241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took a “mobile first” – actually a “tablet first” – approach</a:t>
            </a:r>
            <a:r>
              <a:rPr lang="en-US" baseline="0" dirty="0" smtClean="0"/>
              <a:t> to designing the home page.  Now let’s look at how we can optimize the design for desktops which have larger screens and (generally) greater bandwidth.</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53</a:t>
            </a:fld>
            <a:endParaRPr lang="en-US"/>
          </a:p>
        </p:txBody>
      </p:sp>
    </p:spTree>
    <p:extLst>
      <p:ext uri="{BB962C8B-B14F-4D97-AF65-F5344CB8AC3E}">
        <p14:creationId xmlns:p14="http://schemas.microsoft.com/office/powerpoint/2010/main" val="1027852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home</a:t>
            </a:r>
            <a:r>
              <a:rPr lang="en-US" baseline="0" dirty="0" smtClean="0"/>
              <a:t> page displayed on a large desktop monitor.  We’ve got a lot of empty space.</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54</a:t>
            </a:fld>
            <a:endParaRPr lang="en-US"/>
          </a:p>
        </p:txBody>
      </p:sp>
    </p:spTree>
    <p:extLst>
      <p:ext uri="{BB962C8B-B14F-4D97-AF65-F5344CB8AC3E}">
        <p14:creationId xmlns:p14="http://schemas.microsoft.com/office/powerpoint/2010/main" val="13452193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a sidebar image?  What about all that white?  Let’s add some more detailed styling.</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55</a:t>
            </a:fld>
            <a:endParaRPr lang="en-US"/>
          </a:p>
        </p:txBody>
      </p:sp>
    </p:spTree>
    <p:extLst>
      <p:ext uri="{BB962C8B-B14F-4D97-AF65-F5344CB8AC3E}">
        <p14:creationId xmlns:p14="http://schemas.microsoft.com/office/powerpoint/2010/main" val="6203221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these can be tuned by device in a bandwidth-friendly manner</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56</a:t>
            </a:fld>
            <a:endParaRPr lang="en-US"/>
          </a:p>
        </p:txBody>
      </p:sp>
    </p:spTree>
    <p:extLst>
      <p:ext uri="{BB962C8B-B14F-4D97-AF65-F5344CB8AC3E}">
        <p14:creationId xmlns:p14="http://schemas.microsoft.com/office/powerpoint/2010/main" val="14518138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the results of adding more detailed styling to the desktop experience</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57</a:t>
            </a:fld>
            <a:endParaRPr lang="en-US"/>
          </a:p>
        </p:txBody>
      </p:sp>
    </p:spTree>
    <p:extLst>
      <p:ext uri="{BB962C8B-B14F-4D97-AF65-F5344CB8AC3E}">
        <p14:creationId xmlns:p14="http://schemas.microsoft.com/office/powerpoint/2010/main" val="12865521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revision of the</a:t>
            </a:r>
            <a:r>
              <a:rPr lang="en-US" baseline="0" dirty="0" smtClean="0"/>
              <a:t> styling using new font colors and a texture – a texture you’ll find on most guitar amplifiers and speakers, by the way.</a:t>
            </a:r>
          </a:p>
          <a:p>
            <a:endParaRPr lang="en-US" dirty="0" smtClean="0"/>
          </a:p>
          <a:p>
            <a:r>
              <a:rPr lang="en-US" dirty="0" smtClean="0"/>
              <a:t>Palette from:</a:t>
            </a:r>
          </a:p>
          <a:p>
            <a:r>
              <a:rPr lang="en-US" dirty="0" smtClean="0">
                <a:hlinkClick r:id="rId3"/>
              </a:rPr>
              <a:t>http</a:t>
            </a:r>
            <a:r>
              <a:rPr lang="en-US" dirty="0" smtClean="0">
                <a:hlinkClick r:id="rId3"/>
              </a:rPr>
              <a:t>://www.colourlovers.com/copaso/ColorPaletteSoftware</a:t>
            </a:r>
          </a:p>
          <a:p>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58</a:t>
            </a:fld>
            <a:endParaRPr lang="en-US"/>
          </a:p>
        </p:txBody>
      </p:sp>
    </p:spTree>
    <p:extLst>
      <p:ext uri="{BB962C8B-B14F-4D97-AF65-F5344CB8AC3E}">
        <p14:creationId xmlns:p14="http://schemas.microsoft.com/office/powerpoint/2010/main" val="15098141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“proof” the new</a:t>
            </a:r>
            <a:r>
              <a:rPr lang="en-US" baseline="0" dirty="0" smtClean="0"/>
              <a:t> layout on touch devices using emulators</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59</a:t>
            </a:fld>
            <a:endParaRPr lang="en-US"/>
          </a:p>
        </p:txBody>
      </p:sp>
    </p:spTree>
    <p:extLst>
      <p:ext uri="{BB962C8B-B14F-4D97-AF65-F5344CB8AC3E}">
        <p14:creationId xmlns:p14="http://schemas.microsoft.com/office/powerpoint/2010/main" val="32750368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a:t>
            </a:r>
            <a:r>
              <a:rPr lang="en-US" baseline="0" dirty="0" smtClean="0"/>
              <a:t> in time and view the site on </a:t>
            </a:r>
            <a:r>
              <a:rPr lang="en-US" dirty="0" smtClean="0"/>
              <a:t>Windows </a:t>
            </a:r>
            <a:r>
              <a:rPr lang="en-US" dirty="0" smtClean="0"/>
              <a:t>XP with </a:t>
            </a:r>
            <a:r>
              <a:rPr lang="en-US" dirty="0" smtClean="0"/>
              <a:t>IE7 by firing up a Virtual Machine and pointing it at the site</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60</a:t>
            </a:fld>
            <a:endParaRPr lang="en-US"/>
          </a:p>
        </p:txBody>
      </p:sp>
    </p:spTree>
    <p:extLst>
      <p:ext uri="{BB962C8B-B14F-4D97-AF65-F5344CB8AC3E}">
        <p14:creationId xmlns:p14="http://schemas.microsoft.com/office/powerpoint/2010/main" val="383597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your</a:t>
            </a:r>
            <a:r>
              <a:rPr lang="en-US" baseline="0" dirty="0" smtClean="0"/>
              <a:t> logs!  A</a:t>
            </a:r>
            <a:r>
              <a:rPr lang="en-US" dirty="0" smtClean="0"/>
              <a:t>nalyze your web </a:t>
            </a:r>
            <a:r>
              <a:rPr lang="en-US" dirty="0" smtClean="0"/>
              <a:t>traffic!  2</a:t>
            </a:r>
            <a:r>
              <a:rPr lang="en-US" dirty="0" smtClean="0"/>
              <a:t>% access from mobile devices probably won’t justify</a:t>
            </a:r>
            <a:r>
              <a:rPr lang="en-US" baseline="0" dirty="0" smtClean="0"/>
              <a:t> the effort and expense</a:t>
            </a:r>
            <a:r>
              <a:rPr lang="en-US" baseline="0" dirty="0" smtClean="0"/>
              <a:t>.</a:t>
            </a:r>
            <a:endParaRPr lang="en-US" baseline="0" dirty="0" smtClean="0"/>
          </a:p>
          <a:p>
            <a:endParaRPr lang="en-US" baseline="0" dirty="0" smtClean="0"/>
          </a:p>
          <a:p>
            <a:r>
              <a:rPr lang="en-US" sz="1200" b="0" i="0" kern="1200" dirty="0" smtClean="0">
                <a:solidFill>
                  <a:schemeClr val="tx1"/>
                </a:solidFill>
                <a:effectLst/>
                <a:latin typeface="+mn-lt"/>
                <a:ea typeface="+mn-ea"/>
                <a:cs typeface="+mn-cs"/>
              </a:rPr>
              <a:t>Responsive design</a:t>
            </a:r>
            <a:r>
              <a:rPr lang="en-US" sz="1200" b="0" i="0" kern="1200" baseline="0" dirty="0" smtClean="0">
                <a:solidFill>
                  <a:schemeClr val="tx1"/>
                </a:solidFill>
                <a:effectLst/>
                <a:latin typeface="+mn-lt"/>
                <a:ea typeface="+mn-ea"/>
                <a:cs typeface="+mn-cs"/>
              </a:rPr>
              <a:t> might </a:t>
            </a:r>
            <a:r>
              <a:rPr lang="en-US" sz="1200" b="0" i="0" kern="1200" baseline="0" dirty="0" smtClean="0">
                <a:solidFill>
                  <a:schemeClr val="tx1"/>
                </a:solidFill>
                <a:effectLst/>
                <a:latin typeface="+mn-lt"/>
                <a:ea typeface="+mn-ea"/>
                <a:cs typeface="+mn-cs"/>
              </a:rPr>
              <a:t>take</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twice as long to design and implement compared to fixed-width designs.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Design may be compromised by having to work at many </a:t>
            </a:r>
            <a:r>
              <a:rPr lang="en-US" sz="1200" b="0" i="0" kern="1200" baseline="0" dirty="0" smtClean="0">
                <a:solidFill>
                  <a:schemeClr val="tx1"/>
                </a:solidFill>
                <a:effectLst/>
                <a:latin typeface="+mn-lt"/>
                <a:ea typeface="+mn-ea"/>
                <a:cs typeface="+mn-cs"/>
              </a:rPr>
              <a:t>viewport </a:t>
            </a:r>
            <a:r>
              <a:rPr lang="en-US" sz="1200" b="0" i="0" kern="1200" baseline="0" dirty="0" smtClean="0">
                <a:solidFill>
                  <a:schemeClr val="tx1"/>
                </a:solidFill>
                <a:effectLst/>
                <a:latin typeface="+mn-lt"/>
                <a:ea typeface="+mn-ea"/>
                <a:cs typeface="+mn-cs"/>
              </a:rPr>
              <a:t>sizes; some designs won’t work at smaller sizes.  The alternative is to find a canvas size </a:t>
            </a:r>
            <a:r>
              <a:rPr lang="en-US" sz="1200" b="0" i="0" kern="1200" dirty="0" smtClean="0">
                <a:solidFill>
                  <a:schemeClr val="tx1"/>
                </a:solidFill>
                <a:effectLst/>
                <a:latin typeface="+mn-lt"/>
                <a:ea typeface="+mn-ea"/>
                <a:cs typeface="+mn-cs"/>
              </a:rPr>
              <a:t>that comfortably renders on almost all desktops as well as on tablets,</a:t>
            </a:r>
            <a:r>
              <a:rPr lang="en-US" sz="1200" b="0" i="0" kern="1200" baseline="0" dirty="0" smtClean="0">
                <a:solidFill>
                  <a:schemeClr val="tx1"/>
                </a:solidFill>
                <a:effectLst/>
                <a:latin typeface="+mn-lt"/>
                <a:ea typeface="+mn-ea"/>
                <a:cs typeface="+mn-cs"/>
              </a:rPr>
              <a:t> e.g. 980px width.</a:t>
            </a:r>
          </a:p>
          <a:p>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Understand the objectives of your users accessing your site on different device platforms; are they trying to do the same thing or are their objectives different?</a:t>
            </a:r>
          </a:p>
          <a:p>
            <a:r>
              <a:rPr lang="en-US" dirty="0" smtClean="0">
                <a:hlinkClick r:id="rId3"/>
              </a:rPr>
              <a:t>https://gocardless.com/blog/unresponsive-design/</a:t>
            </a:r>
            <a:endParaRPr lang="en-US" baseline="0"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6</a:t>
            </a:fld>
            <a:endParaRPr lang="en-US"/>
          </a:p>
        </p:txBody>
      </p:sp>
    </p:spTree>
    <p:extLst>
      <p:ext uri="{BB962C8B-B14F-4D97-AF65-F5344CB8AC3E}">
        <p14:creationId xmlns:p14="http://schemas.microsoft.com/office/powerpoint/2010/main" val="2085570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proof</a:t>
            </a:r>
            <a:r>
              <a:rPr lang="en-US" baseline="0" dirty="0" smtClean="0"/>
              <a:t> the site’s layout on </a:t>
            </a:r>
            <a:r>
              <a:rPr lang="en-US" dirty="0" smtClean="0"/>
              <a:t>Apple </a:t>
            </a:r>
            <a:r>
              <a:rPr lang="en-US" dirty="0" smtClean="0"/>
              <a:t>OS X</a:t>
            </a:r>
            <a:r>
              <a:rPr lang="en-US" baseline="0" dirty="0" smtClean="0"/>
              <a:t> </a:t>
            </a:r>
            <a:r>
              <a:rPr lang="en-US" dirty="0" smtClean="0"/>
              <a:t>Mountain Lion </a:t>
            </a:r>
            <a:r>
              <a:rPr lang="en-US" dirty="0" smtClean="0"/>
              <a:t>with </a:t>
            </a:r>
            <a:r>
              <a:rPr lang="en-US" dirty="0" smtClean="0"/>
              <a:t>Safari</a:t>
            </a:r>
            <a:r>
              <a:rPr lang="en-US" baseline="0" dirty="0" smtClean="0"/>
              <a:t> 6</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61</a:t>
            </a:fld>
            <a:endParaRPr lang="en-US"/>
          </a:p>
        </p:txBody>
      </p:sp>
    </p:spTree>
    <p:extLst>
      <p:ext uri="{BB962C8B-B14F-4D97-AF65-F5344CB8AC3E}">
        <p14:creationId xmlns:p14="http://schemas.microsoft.com/office/powerpoint/2010/main" val="33656801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proof</a:t>
            </a:r>
            <a:r>
              <a:rPr lang="en-US" baseline="0" dirty="0" smtClean="0"/>
              <a:t> the </a:t>
            </a:r>
            <a:r>
              <a:rPr lang="en-US" dirty="0" smtClean="0"/>
              <a:t>site on </a:t>
            </a:r>
            <a:r>
              <a:rPr lang="en-US" dirty="0" smtClean="0"/>
              <a:t>various smartphone</a:t>
            </a:r>
            <a:r>
              <a:rPr lang="en-US" baseline="0" dirty="0" smtClean="0"/>
              <a:t> platforms using the </a:t>
            </a:r>
            <a:r>
              <a:rPr lang="en-US" baseline="0" dirty="0" err="1" smtClean="0"/>
              <a:t>SpringBox</a:t>
            </a:r>
            <a:r>
              <a:rPr lang="en-US" baseline="0" dirty="0" smtClean="0"/>
              <a:t> preview tool for mobile development:</a:t>
            </a:r>
          </a:p>
          <a:p>
            <a:r>
              <a:rPr lang="en-US" dirty="0" smtClean="0">
                <a:hlinkClick r:id="rId3"/>
              </a:rPr>
              <a:t>http://springbox.com/mobilizer</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62</a:t>
            </a:fld>
            <a:endParaRPr lang="en-US"/>
          </a:p>
        </p:txBody>
      </p:sp>
    </p:spTree>
    <p:extLst>
      <p:ext uri="{BB962C8B-B14F-4D97-AF65-F5344CB8AC3E}">
        <p14:creationId xmlns:p14="http://schemas.microsoft.com/office/powerpoint/2010/main" val="25338655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Testing Tools</a:t>
            </a:r>
            <a:r>
              <a:rPr lang="en-US" b="1" baseline="0" dirty="0" smtClean="0"/>
              <a:t> and Device Simulation</a:t>
            </a:r>
          </a:p>
          <a:p>
            <a:endParaRPr lang="en-US" baseline="0" dirty="0" smtClean="0"/>
          </a:p>
          <a:p>
            <a:r>
              <a:rPr lang="en-US" baseline="0" dirty="0" err="1" smtClean="0"/>
              <a:t>BrowserStack</a:t>
            </a:r>
            <a:r>
              <a:rPr lang="en-US" baseline="0" dirty="0" smtClean="0"/>
              <a:t> – a live web-based browser testing tool:</a:t>
            </a:r>
          </a:p>
          <a:p>
            <a:r>
              <a:rPr lang="en-US" dirty="0" smtClean="0">
                <a:hlinkClick r:id="rId3"/>
              </a:rPr>
              <a:t>http://www.browserstack.com/</a:t>
            </a:r>
            <a:endParaRPr lang="en-US" dirty="0" smtClean="0"/>
          </a:p>
          <a:p>
            <a:endParaRPr lang="en-US" dirty="0" smtClean="0"/>
          </a:p>
          <a:p>
            <a:r>
              <a:rPr lang="en-US" dirty="0" smtClean="0"/>
              <a:t>Scott </a:t>
            </a:r>
            <a:r>
              <a:rPr lang="en-US" dirty="0" err="1" smtClean="0"/>
              <a:t>Hanselman’s</a:t>
            </a:r>
            <a:r>
              <a:rPr lang="en-US" dirty="0" smtClean="0"/>
              <a:t> Blog</a:t>
            </a:r>
            <a:r>
              <a:rPr lang="en-US" baseline="0" dirty="0" smtClean="0"/>
              <a:t> entry on the </a:t>
            </a:r>
            <a:r>
              <a:rPr lang="en-US" baseline="0" dirty="0" err="1" smtClean="0"/>
              <a:t>BrowserStack</a:t>
            </a:r>
            <a:r>
              <a:rPr lang="en-US" baseline="0" dirty="0" smtClean="0"/>
              <a:t> Visual Studio Extension:</a:t>
            </a:r>
            <a:endParaRPr lang="en-US" dirty="0" smtClean="0"/>
          </a:p>
          <a:p>
            <a:r>
              <a:rPr lang="en-US" dirty="0" smtClean="0">
                <a:hlinkClick r:id="rId4"/>
              </a:rPr>
              <a:t>http://www.hanselman.com/blog/CrossBrowserDebuggingIntegratedIntoVisualStudioWithBrowserStack.aspx</a:t>
            </a:r>
            <a:endParaRPr lang="en-US" dirty="0" smtClean="0"/>
          </a:p>
          <a:p>
            <a:endParaRPr lang="en-US" dirty="0" smtClean="0"/>
          </a:p>
          <a:p>
            <a:r>
              <a:rPr lang="en-US" baseline="0" dirty="0" err="1" smtClean="0"/>
              <a:t>SpringBox</a:t>
            </a:r>
            <a:r>
              <a:rPr lang="en-US" baseline="0" dirty="0" smtClean="0"/>
              <a:t> – a preview tool for mobile development:</a:t>
            </a:r>
            <a:endParaRPr lang="en-US" dirty="0" smtClean="0"/>
          </a:p>
          <a:p>
            <a:r>
              <a:rPr lang="en-US" dirty="0" smtClean="0">
                <a:hlinkClick r:id="rId5"/>
              </a:rPr>
              <a:t>http://springbox.com/mobilizer</a:t>
            </a:r>
            <a:endParaRPr lang="en-US" dirty="0" smtClean="0"/>
          </a:p>
          <a:p>
            <a:endParaRPr lang="en-US" dirty="0" smtClean="0"/>
          </a:p>
          <a:p>
            <a:r>
              <a:rPr lang="en-US" dirty="0" err="1" smtClean="0"/>
              <a:t>Photoswipe</a:t>
            </a:r>
            <a:r>
              <a:rPr lang="en-US" baseline="0" dirty="0" smtClean="0"/>
              <a:t> – an i</a:t>
            </a:r>
            <a:r>
              <a:rPr lang="en-US" dirty="0" smtClean="0"/>
              <a:t>mage gallery for mobile and touch devices:</a:t>
            </a:r>
          </a:p>
          <a:p>
            <a:r>
              <a:rPr lang="en-US" dirty="0" smtClean="0">
                <a:hlinkClick r:id="rId6"/>
              </a:rPr>
              <a:t>http://www.photoswipe.com/</a:t>
            </a:r>
            <a:endParaRPr lang="en-US" dirty="0" smtClean="0"/>
          </a:p>
        </p:txBody>
      </p:sp>
      <p:sp>
        <p:nvSpPr>
          <p:cNvPr id="4" name="Slide Number Placeholder 3"/>
          <p:cNvSpPr>
            <a:spLocks noGrp="1"/>
          </p:cNvSpPr>
          <p:nvPr>
            <p:ph type="sldNum" sz="quarter" idx="10"/>
          </p:nvPr>
        </p:nvSpPr>
        <p:spPr/>
        <p:txBody>
          <a:bodyPr/>
          <a:lstStyle/>
          <a:p>
            <a:fld id="{EB974254-A4B3-40C6-86C3-CA4367F2A9DC}" type="slidenum">
              <a:rPr lang="en-US" smtClean="0"/>
              <a:t>63</a:t>
            </a:fld>
            <a:endParaRPr lang="en-US"/>
          </a:p>
        </p:txBody>
      </p:sp>
    </p:spTree>
    <p:extLst>
      <p:ext uri="{BB962C8B-B14F-4D97-AF65-F5344CB8AC3E}">
        <p14:creationId xmlns:p14="http://schemas.microsoft.com/office/powerpoint/2010/main" val="251286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r>
              <a:rPr lang="en-US" baseline="0" dirty="0" smtClean="0"/>
              <a:t> for your attention!  We hope this was worthwhile!</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64</a:t>
            </a:fld>
            <a:endParaRPr lang="en-US"/>
          </a:p>
        </p:txBody>
      </p:sp>
    </p:spTree>
    <p:extLst>
      <p:ext uri="{BB962C8B-B14F-4D97-AF65-F5344CB8AC3E}">
        <p14:creationId xmlns:p14="http://schemas.microsoft.com/office/powerpoint/2010/main" val="1309914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hlinkClick r:id="rId3"/>
              </a:rPr>
              <a:t>http://alistapart.com/article/dao</a:t>
            </a:r>
            <a:endParaRPr lang="en-US" b="0" dirty="0" smtClean="0"/>
          </a:p>
          <a:p>
            <a:r>
              <a:rPr lang="en-US" dirty="0" smtClean="0"/>
              <a:t>Summary: Letting go of control in favor of accepting and adapting</a:t>
            </a:r>
            <a:r>
              <a:rPr lang="en-US" baseline="0" dirty="0" smtClean="0"/>
              <a:t> to client differences.</a:t>
            </a:r>
            <a:endParaRPr lang="en-US" dirty="0" smtClean="0"/>
          </a:p>
          <a:p>
            <a:endParaRPr lang="en-US" dirty="0" smtClean="0"/>
          </a:p>
          <a:p>
            <a:r>
              <a:rPr lang="en-US" b="0" dirty="0" smtClean="0">
                <a:hlinkClick r:id="rId4"/>
              </a:rPr>
              <a:t>http://alistapart.com/article/responsive-web-design</a:t>
            </a:r>
            <a:endParaRPr lang="en-US" b="0" dirty="0" smtClean="0"/>
          </a:p>
          <a:p>
            <a:r>
              <a:rPr lang="en-US" dirty="0" smtClean="0"/>
              <a:t>Summary: Original articulation of </a:t>
            </a:r>
            <a:r>
              <a:rPr lang="en-US" dirty="0" smtClean="0"/>
              <a:t>responsive</a:t>
            </a:r>
            <a:r>
              <a:rPr lang="en-US" baseline="0" dirty="0" smtClean="0"/>
              <a:t> web design </a:t>
            </a:r>
            <a:r>
              <a:rPr lang="en-US" dirty="0" smtClean="0"/>
              <a:t>principles.</a:t>
            </a:r>
          </a:p>
          <a:p>
            <a:endParaRPr lang="en-US" dirty="0" smtClean="0"/>
          </a:p>
          <a:p>
            <a:r>
              <a:rPr lang="en-US" b="0" dirty="0" smtClean="0">
                <a:hlinkClick r:id="rId5"/>
              </a:rPr>
              <a:t>http://blog.cloudfour.com/css-media-query-for-mobile-is-fools-gold/</a:t>
            </a:r>
            <a:endParaRPr lang="en-US" b="0" dirty="0" smtClean="0"/>
          </a:p>
          <a:p>
            <a:r>
              <a:rPr lang="en-US" dirty="0" smtClean="0"/>
              <a:t>Summary: First major rebuttal, warning that</a:t>
            </a:r>
            <a:r>
              <a:rPr lang="en-US" baseline="0" dirty="0" smtClean="0"/>
              <a:t> bandwidth suffers because additional HTML, CSS, and (potentially) JavaScript – i.e. more code – is required to render your site on a smaller screen.  Important for pivoting the discussion towards general adaptability and away from a mobile “silver bullet.”</a:t>
            </a:r>
          </a:p>
          <a:p>
            <a:endParaRPr lang="en-US" baseline="0" dirty="0" smtClean="0"/>
          </a:p>
          <a:p>
            <a:r>
              <a:rPr lang="en-US" b="0" dirty="0" smtClean="0">
                <a:hlinkClick r:id="rId6"/>
              </a:rPr>
              <a:t>http://alistapart.com/article/organizing-mobile</a:t>
            </a:r>
            <a:r>
              <a:rPr lang="en-US" b="0" dirty="0" smtClean="0"/>
              <a:t> (from Luke Wroblewski's</a:t>
            </a:r>
            <a:r>
              <a:rPr lang="en-US" b="0" baseline="0" dirty="0" smtClean="0"/>
              <a:t> “Mobile First” eBook)</a:t>
            </a:r>
            <a:endParaRPr lang="en-US" b="0" dirty="0" smtClean="0"/>
          </a:p>
          <a:p>
            <a:r>
              <a:rPr lang="en-US" dirty="0" smtClean="0"/>
              <a:t>Summary: Refinement</a:t>
            </a:r>
            <a:r>
              <a:rPr lang="en-US" baseline="0" dirty="0" smtClean="0"/>
              <a:t> of responsive </a:t>
            </a:r>
            <a:r>
              <a:rPr lang="en-US" baseline="0" dirty="0" smtClean="0"/>
              <a:t>web design </a:t>
            </a:r>
            <a:r>
              <a:rPr lang="en-US" baseline="0" dirty="0" smtClean="0"/>
              <a:t>approach working from most-constrained to least constrained.</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7</a:t>
            </a:fld>
            <a:endParaRPr lang="en-US"/>
          </a:p>
        </p:txBody>
      </p:sp>
    </p:spTree>
    <p:extLst>
      <p:ext uri="{BB962C8B-B14F-4D97-AF65-F5344CB8AC3E}">
        <p14:creationId xmlns:p14="http://schemas.microsoft.com/office/powerpoint/2010/main" val="4250128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Case Study for this presentation is the Masters of the Universe website.  </a:t>
            </a:r>
          </a:p>
          <a:p>
            <a:endParaRPr lang="en-US" dirty="0" smtClean="0"/>
          </a:p>
          <a:p>
            <a:r>
              <a:rPr lang="en-US" dirty="0" smtClean="0"/>
              <a:t>The original site – “Before” – is here:</a:t>
            </a:r>
          </a:p>
          <a:p>
            <a:r>
              <a:rPr lang="en-US" dirty="0" smtClean="0">
                <a:hlinkClick r:id="rId3"/>
              </a:rPr>
              <a:t>http://mastersband.com/</a:t>
            </a:r>
            <a:endParaRPr lang="en-US" baseline="0" dirty="0" smtClean="0"/>
          </a:p>
          <a:p>
            <a:endParaRPr lang="en-US" baseline="0" dirty="0" smtClean="0"/>
          </a:p>
          <a:p>
            <a:r>
              <a:rPr lang="en-US" baseline="0" dirty="0" smtClean="0"/>
              <a:t>The Responsive Redesign – “After” – is here:</a:t>
            </a:r>
          </a:p>
          <a:p>
            <a:r>
              <a:rPr lang="en-US" dirty="0" smtClean="0">
                <a:hlinkClick r:id="rId4"/>
              </a:rPr>
              <a:t>http://mastersband.apphb.com</a:t>
            </a:r>
            <a:endParaRPr lang="en-US" baseline="0" dirty="0" smtClean="0"/>
          </a:p>
          <a:p>
            <a:endParaRPr lang="en-US" baseline="0" dirty="0" smtClean="0"/>
          </a:p>
          <a:p>
            <a:r>
              <a:rPr lang="en-US" baseline="0" dirty="0" smtClean="0"/>
              <a:t>The “Before” design targets desktop browsers and displays well when the browser window is maximized.</a:t>
            </a:r>
          </a:p>
        </p:txBody>
      </p:sp>
      <p:sp>
        <p:nvSpPr>
          <p:cNvPr id="4" name="Slide Number Placeholder 3"/>
          <p:cNvSpPr>
            <a:spLocks noGrp="1"/>
          </p:cNvSpPr>
          <p:nvPr>
            <p:ph type="sldNum" sz="quarter" idx="10"/>
          </p:nvPr>
        </p:nvSpPr>
        <p:spPr/>
        <p:txBody>
          <a:bodyPr/>
          <a:lstStyle/>
          <a:p>
            <a:fld id="{EB974254-A4B3-40C6-86C3-CA4367F2A9DC}" type="slidenum">
              <a:rPr lang="en-US" smtClean="0"/>
              <a:t>8</a:t>
            </a:fld>
            <a:endParaRPr lang="en-US"/>
          </a:p>
        </p:txBody>
      </p:sp>
    </p:spTree>
    <p:extLst>
      <p:ext uri="{BB962C8B-B14F-4D97-AF65-F5344CB8AC3E}">
        <p14:creationId xmlns:p14="http://schemas.microsoft.com/office/powerpoint/2010/main" val="3770798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when viewed on tablets and smartphones the site suffers from:</a:t>
            </a:r>
            <a:endParaRPr lang="en-US" dirty="0" smtClean="0"/>
          </a:p>
          <a:p>
            <a:pPr marL="171450" indent="-171450">
              <a:buFont typeface="Arial" panose="020B0604020202020204" pitchFamily="34" charset="0"/>
              <a:buChar char="•"/>
            </a:pPr>
            <a:r>
              <a:rPr lang="en-US" dirty="0" smtClean="0"/>
              <a:t>Content issues</a:t>
            </a:r>
          </a:p>
          <a:p>
            <a:pPr marL="171450" indent="-171450">
              <a:buFont typeface="Arial" panose="020B0604020202020204" pitchFamily="34" charset="0"/>
              <a:buChar char="•"/>
            </a:pPr>
            <a:r>
              <a:rPr lang="en-US" dirty="0" smtClean="0"/>
              <a:t>Design issues</a:t>
            </a:r>
          </a:p>
          <a:p>
            <a:r>
              <a:rPr lang="en-US" dirty="0" smtClean="0"/>
              <a:t>Either</a:t>
            </a:r>
            <a:r>
              <a:rPr lang="en-US" baseline="0" dirty="0" smtClean="0"/>
              <a:t> t</a:t>
            </a:r>
            <a:r>
              <a:rPr lang="en-US" dirty="0" smtClean="0"/>
              <a:t>he</a:t>
            </a:r>
            <a:r>
              <a:rPr lang="en-US" baseline="0" dirty="0" smtClean="0"/>
              <a:t> design looks wrong or the content is rendered way too small in </a:t>
            </a:r>
            <a:r>
              <a:rPr lang="en-US" b="1" baseline="0" dirty="0" smtClean="0"/>
              <a:t>real</a:t>
            </a:r>
            <a:r>
              <a:rPr lang="en-US" baseline="0" dirty="0" smtClean="0"/>
              <a:t> pixels rather than in </a:t>
            </a:r>
            <a:r>
              <a:rPr lang="en-US" b="1" baseline="0" dirty="0" smtClean="0"/>
              <a:t>device</a:t>
            </a:r>
            <a:r>
              <a:rPr lang="en-US" baseline="0" dirty="0" smtClean="0"/>
              <a:t> pixels.</a:t>
            </a:r>
          </a:p>
          <a:p>
            <a:endParaRPr lang="en-US" baseline="0" dirty="0" smtClean="0"/>
          </a:p>
          <a:p>
            <a:r>
              <a:rPr lang="en-US" baseline="0" dirty="0" smtClean="0"/>
              <a:t>We’ll return to the Case Study in the last section of </a:t>
            </a:r>
            <a:r>
              <a:rPr lang="en-US" baseline="0" dirty="0" smtClean="0"/>
              <a:t>this </a:t>
            </a:r>
            <a:r>
              <a:rPr lang="en-US" baseline="0" dirty="0" smtClean="0"/>
              <a:t>presentation.</a:t>
            </a:r>
            <a:endParaRPr lang="en-US" dirty="0"/>
          </a:p>
        </p:txBody>
      </p:sp>
      <p:sp>
        <p:nvSpPr>
          <p:cNvPr id="4" name="Slide Number Placeholder 3"/>
          <p:cNvSpPr>
            <a:spLocks noGrp="1"/>
          </p:cNvSpPr>
          <p:nvPr>
            <p:ph type="sldNum" sz="quarter" idx="10"/>
          </p:nvPr>
        </p:nvSpPr>
        <p:spPr/>
        <p:txBody>
          <a:bodyPr/>
          <a:lstStyle/>
          <a:p>
            <a:fld id="{EB974254-A4B3-40C6-86C3-CA4367F2A9DC}" type="slidenum">
              <a:rPr lang="en-US" smtClean="0"/>
              <a:t>9</a:t>
            </a:fld>
            <a:endParaRPr lang="en-US"/>
          </a:p>
        </p:txBody>
      </p:sp>
    </p:spTree>
    <p:extLst>
      <p:ext uri="{BB962C8B-B14F-4D97-AF65-F5344CB8AC3E}">
        <p14:creationId xmlns:p14="http://schemas.microsoft.com/office/powerpoint/2010/main" val="14218933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wide_back_grey_hal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2"/>
            <a:ext cx="12192000" cy="3438144"/>
          </a:xfrm>
          <a:prstGeom prst="rect">
            <a:avLst/>
          </a:prstGeom>
        </p:spPr>
      </p:pic>
      <p:sp>
        <p:nvSpPr>
          <p:cNvPr id="2" name="Title 1"/>
          <p:cNvSpPr>
            <a:spLocks noGrp="1"/>
          </p:cNvSpPr>
          <p:nvPr>
            <p:ph type="ctrTitle"/>
          </p:nvPr>
        </p:nvSpPr>
        <p:spPr>
          <a:xfrm>
            <a:off x="1385376" y="1686768"/>
            <a:ext cx="9431745" cy="1702160"/>
          </a:xfrm>
          <a:ln>
            <a:noFill/>
          </a:ln>
        </p:spPr>
        <p:txBody>
          <a:bodyPr anchor="b">
            <a:normAutofit/>
          </a:bodyPr>
          <a:lstStyle>
            <a:lvl1pPr>
              <a:defRPr sz="5333">
                <a:ln>
                  <a:noFill/>
                </a:ln>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85375" y="3484982"/>
            <a:ext cx="9431747" cy="2323151"/>
          </a:xfrm>
          <a:noFill/>
          <a:ln>
            <a:noFill/>
          </a:ln>
        </p:spPr>
        <p:style>
          <a:lnRef idx="2">
            <a:schemeClr val="dk1">
              <a:shade val="50000"/>
            </a:schemeClr>
          </a:lnRef>
          <a:fillRef idx="1">
            <a:schemeClr val="dk1"/>
          </a:fillRef>
          <a:effectRef idx="0">
            <a:schemeClr val="dk1"/>
          </a:effectRef>
          <a:fontRef idx="none"/>
        </p:style>
        <p:txBody>
          <a:bodyPr>
            <a:normAutofit/>
          </a:bodyPr>
          <a:lstStyle>
            <a:lvl1pPr marL="0" indent="0" algn="l">
              <a:buNone/>
              <a:defRPr sz="2400">
                <a:ln>
                  <a:noFill/>
                </a:ln>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1385373" y="5808132"/>
            <a:ext cx="9431747" cy="750981"/>
          </a:xfrm>
          <a:prstGeom prst="rect">
            <a:avLst/>
          </a:prstGeom>
          <a:ln>
            <a:noFill/>
          </a:ln>
        </p:spPr>
        <p:txBody>
          <a:bodyPr anchor="b"/>
          <a:lstStyle>
            <a:lvl1pPr algn="l">
              <a:defRPr sz="1867">
                <a:ln>
                  <a:noFill/>
                </a:ln>
                <a:solidFill>
                  <a:srgbClr val="404040"/>
                </a:solidFill>
                <a:latin typeface="Calibri"/>
                <a:cs typeface="Calibri"/>
              </a:defRPr>
            </a:lvl1pPr>
          </a:lstStyle>
          <a:p>
            <a:fld id="{66768566-C3CE-42AA-833A-5FD0F3DBBBD7}" type="datetimeFigureOut">
              <a:rPr lang="en-US" smtClean="0"/>
              <a:t>10/23/2013</a:t>
            </a:fld>
            <a:endParaRPr lang="en-US"/>
          </a:p>
        </p:txBody>
      </p:sp>
      <p:pic>
        <p:nvPicPr>
          <p:cNvPr id="6" name="Picture 5" descr="magenic_logo2011al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375" y="497218"/>
            <a:ext cx="5401565" cy="870537"/>
          </a:xfrm>
          <a:prstGeom prst="rect">
            <a:avLst/>
          </a:prstGeom>
        </p:spPr>
      </p:pic>
    </p:spTree>
    <p:extLst>
      <p:ext uri="{BB962C8B-B14F-4D97-AF65-F5344CB8AC3E}">
        <p14:creationId xmlns:p14="http://schemas.microsoft.com/office/powerpoint/2010/main" val="2555750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7AB800"/>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AE5D992A-2CE4-4D7B-AB01-4C1D36D7C1D6}" type="slidenum">
              <a:rPr lang="en-US" smtClean="0"/>
              <a:t>‹#›</a:t>
            </a:fld>
            <a:endParaRPr lang="en-US"/>
          </a:p>
        </p:txBody>
      </p:sp>
    </p:spTree>
    <p:extLst>
      <p:ext uri="{BB962C8B-B14F-4D97-AF65-F5344CB8AC3E}">
        <p14:creationId xmlns:p14="http://schemas.microsoft.com/office/powerpoint/2010/main" val="1502705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31443" y="2900829"/>
            <a:ext cx="9585676" cy="1362075"/>
          </a:xfrm>
        </p:spPr>
        <p:txBody>
          <a:bodyPr anchor="b"/>
          <a:lstStyle>
            <a:lvl1pPr algn="l">
              <a:defRPr sz="5333" b="1" cap="none" baseline="0">
                <a:solidFill>
                  <a:srgbClr val="7AB80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31445" y="4267200"/>
            <a:ext cx="9585673" cy="1520413"/>
          </a:xfrm>
        </p:spPr>
        <p:txBody>
          <a:bodyPr anchor="t"/>
          <a:lstStyle>
            <a:lvl1pPr marL="0" indent="0">
              <a:buNone/>
              <a:defRPr sz="2667">
                <a:solidFill>
                  <a:schemeClr val="tx1">
                    <a:lumMod val="75000"/>
                    <a:lumOff val="2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3358487" y="6294936"/>
            <a:ext cx="7920427"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E5D992A-2CE4-4D7B-AB01-4C1D36D7C1D6}" type="slidenum">
              <a:rPr lang="en-US" smtClean="0"/>
              <a:t>‹#›</a:t>
            </a:fld>
            <a:endParaRPr lang="en-US"/>
          </a:p>
        </p:txBody>
      </p:sp>
    </p:spTree>
    <p:extLst>
      <p:ext uri="{BB962C8B-B14F-4D97-AF65-F5344CB8AC3E}">
        <p14:creationId xmlns:p14="http://schemas.microsoft.com/office/powerpoint/2010/main" val="2720177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7AB800"/>
                </a:solidFill>
              </a:defRPr>
            </a:lvl1pPr>
          </a:lstStyle>
          <a:p>
            <a:r>
              <a:rPr lang="en-US" smtClean="0"/>
              <a:t>Click to edit Master title style</a:t>
            </a:r>
            <a:endParaRPr lang="en-US" dirty="0"/>
          </a:p>
        </p:txBody>
      </p:sp>
      <p:sp>
        <p:nvSpPr>
          <p:cNvPr id="6" name="Footer Placeholder 5"/>
          <p:cNvSpPr>
            <a:spLocks noGrp="1"/>
          </p:cNvSpPr>
          <p:nvPr>
            <p:ph type="ftr" sz="quarter" idx="11"/>
          </p:nvPr>
        </p:nvSpPr>
        <p:spPr>
          <a:xfrm>
            <a:off x="3358487" y="6294936"/>
            <a:ext cx="7920427"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E5D992A-2CE4-4D7B-AB01-4C1D36D7C1D6}" type="slidenum">
              <a:rPr lang="en-US" smtClean="0"/>
              <a:t>‹#›</a:t>
            </a:fld>
            <a:endParaRPr lang="en-US"/>
          </a:p>
        </p:txBody>
      </p:sp>
      <p:sp>
        <p:nvSpPr>
          <p:cNvPr id="9" name="Content Placeholder 8"/>
          <p:cNvSpPr>
            <a:spLocks noGrp="1"/>
          </p:cNvSpPr>
          <p:nvPr>
            <p:ph sz="quarter" idx="13"/>
          </p:nvPr>
        </p:nvSpPr>
        <p:spPr>
          <a:xfrm>
            <a:off x="181922" y="1189653"/>
            <a:ext cx="5767775" cy="4616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5949696" y="1189654"/>
            <a:ext cx="6055920" cy="4616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9583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3358487" y="6294936"/>
            <a:ext cx="7920427"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E5D992A-2CE4-4D7B-AB01-4C1D36D7C1D6}" type="slidenum">
              <a:rPr lang="en-US" smtClean="0"/>
              <a:t>‹#›</a:t>
            </a:fld>
            <a:endParaRPr lang="en-US"/>
          </a:p>
        </p:txBody>
      </p:sp>
    </p:spTree>
    <p:extLst>
      <p:ext uri="{BB962C8B-B14F-4D97-AF65-F5344CB8AC3E}">
        <p14:creationId xmlns:p14="http://schemas.microsoft.com/office/powerpoint/2010/main" val="102299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358487" y="6294936"/>
            <a:ext cx="7920427"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E5D992A-2CE4-4D7B-AB01-4C1D36D7C1D6}" type="slidenum">
              <a:rPr lang="en-US" smtClean="0"/>
              <a:t>‹#›</a:t>
            </a:fld>
            <a:endParaRPr lang="en-US"/>
          </a:p>
        </p:txBody>
      </p:sp>
    </p:spTree>
    <p:extLst>
      <p:ext uri="{BB962C8B-B14F-4D97-AF65-F5344CB8AC3E}">
        <p14:creationId xmlns:p14="http://schemas.microsoft.com/office/powerpoint/2010/main" val="1933445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Slide Number Placeholder 4"/>
          <p:cNvSpPr txBox="1">
            <a:spLocks/>
          </p:cNvSpPr>
          <p:nvPr/>
        </p:nvSpPr>
        <p:spPr>
          <a:xfrm>
            <a:off x="11395840" y="6315574"/>
            <a:ext cx="609777" cy="365125"/>
          </a:xfrm>
          <a:prstGeom prst="rect">
            <a:avLst/>
          </a:prstGeom>
        </p:spPr>
        <p:txBody>
          <a:bodyPr vert="horz" lIns="121917" tIns="60958" rIns="121917" bIns="60958" rtlCol="0" anchor="ctr"/>
          <a:lstStyle>
            <a:defPPr>
              <a:defRPr lang="en-US"/>
            </a:defPPr>
            <a:lvl1pPr marL="0" algn="r" defTabSz="457200" rtl="0" eaLnBrk="1" latinLnBrk="0" hangingPunct="1">
              <a:defRPr sz="1200" kern="1200">
                <a:solidFill>
                  <a:srgbClr val="FEFEFE"/>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722B57-AC90-45C7-9266-05F0FDFE5A04}" type="slidenum">
              <a:rPr lang="en-US" smtClean="0"/>
              <a:pPr/>
              <a:t>‹#›</a:t>
            </a:fld>
            <a:endParaRPr lang="en-US" dirty="0"/>
          </a:p>
        </p:txBody>
      </p:sp>
    </p:spTree>
    <p:extLst>
      <p:ext uri="{BB962C8B-B14F-4D97-AF65-F5344CB8AC3E}">
        <p14:creationId xmlns:p14="http://schemas.microsoft.com/office/powerpoint/2010/main" val="154899600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6" name="Slide Number Placeholder 4"/>
          <p:cNvSpPr txBox="1">
            <a:spLocks/>
          </p:cNvSpPr>
          <p:nvPr/>
        </p:nvSpPr>
        <p:spPr>
          <a:xfrm>
            <a:off x="11395840" y="6315574"/>
            <a:ext cx="609777" cy="365125"/>
          </a:xfrm>
          <a:prstGeom prst="rect">
            <a:avLst/>
          </a:prstGeom>
        </p:spPr>
        <p:txBody>
          <a:bodyPr vert="horz" lIns="121917" tIns="60958" rIns="121917" bIns="60958" rtlCol="0" anchor="ctr"/>
          <a:lstStyle>
            <a:defPPr>
              <a:defRPr lang="en-US"/>
            </a:defPPr>
            <a:lvl1pPr marL="0" algn="r" defTabSz="457200" rtl="0" eaLnBrk="1" latinLnBrk="0" hangingPunct="1">
              <a:defRPr sz="1200" kern="1200">
                <a:solidFill>
                  <a:srgbClr val="FEFEFE"/>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722B57-AC90-45C7-9266-05F0FDFE5A04}" type="slidenum">
              <a:rPr lang="en-US" smtClean="0"/>
              <a:pPr/>
              <a:t>‹#›</a:t>
            </a:fld>
            <a:endParaRPr lang="en-US" dirty="0"/>
          </a:p>
        </p:txBody>
      </p:sp>
    </p:spTree>
    <p:extLst>
      <p:ext uri="{BB962C8B-B14F-4D97-AF65-F5344CB8AC3E}">
        <p14:creationId xmlns:p14="http://schemas.microsoft.com/office/powerpoint/2010/main" val="279389361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wide_back_grey_slive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6126480"/>
            <a:ext cx="12192000" cy="731520"/>
          </a:xfrm>
          <a:prstGeom prst="rect">
            <a:avLst/>
          </a:prstGeom>
        </p:spPr>
      </p:pic>
      <p:sp>
        <p:nvSpPr>
          <p:cNvPr id="2" name="Title Placeholder 1"/>
          <p:cNvSpPr>
            <a:spLocks noGrp="1"/>
          </p:cNvSpPr>
          <p:nvPr>
            <p:ph type="title"/>
          </p:nvPr>
        </p:nvSpPr>
        <p:spPr>
          <a:xfrm>
            <a:off x="181922" y="209939"/>
            <a:ext cx="11823695" cy="97971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81922" y="1189655"/>
            <a:ext cx="11823695" cy="46429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1395840" y="6294936"/>
            <a:ext cx="609777" cy="365125"/>
          </a:xfrm>
          <a:prstGeom prst="rect">
            <a:avLst/>
          </a:prstGeom>
        </p:spPr>
        <p:txBody>
          <a:bodyPr vert="horz" lIns="91440" tIns="45720" rIns="91440" bIns="45720" rtlCol="0" anchor="ctr"/>
          <a:lstStyle>
            <a:lvl1pPr algn="r">
              <a:defRPr sz="1600">
                <a:solidFill>
                  <a:srgbClr val="FEFEFE"/>
                </a:solidFill>
                <a:latin typeface="Calibri"/>
                <a:cs typeface="Calibri"/>
              </a:defRPr>
            </a:lvl1pPr>
          </a:lstStyle>
          <a:p>
            <a:fld id="{AE5D992A-2CE4-4D7B-AB01-4C1D36D7C1D6}" type="slidenum">
              <a:rPr lang="en-US" smtClean="0"/>
              <a:t>‹#›</a:t>
            </a:fld>
            <a:endParaRPr lang="en-US"/>
          </a:p>
        </p:txBody>
      </p:sp>
      <p:pic>
        <p:nvPicPr>
          <p:cNvPr id="7" name="Picture 6" descr="magenic_logo2011al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5915" y="6249539"/>
            <a:ext cx="3022636" cy="487140"/>
          </a:xfrm>
          <a:prstGeom prst="rect">
            <a:avLst/>
          </a:prstGeom>
        </p:spPr>
      </p:pic>
    </p:spTree>
    <p:extLst>
      <p:ext uri="{BB962C8B-B14F-4D97-AF65-F5344CB8AC3E}">
        <p14:creationId xmlns:p14="http://schemas.microsoft.com/office/powerpoint/2010/main" val="277062749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Lst>
  <p:txStyles>
    <p:titleStyle>
      <a:lvl1pPr algn="l" defTabSz="1219170" rtl="0" eaLnBrk="1" latinLnBrk="0" hangingPunct="1">
        <a:spcBef>
          <a:spcPct val="0"/>
        </a:spcBef>
        <a:buNone/>
        <a:defRPr sz="4800" b="1" kern="1200" baseline="0">
          <a:solidFill>
            <a:srgbClr val="7AB800"/>
          </a:solidFill>
          <a:latin typeface="Calibri"/>
          <a:ea typeface="+mj-ea"/>
          <a:cs typeface="Calibri"/>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7189" indent="-365751" algn="l" defTabSz="1219170" rtl="0" eaLnBrk="1" latinLnBrk="0" hangingPunct="1">
        <a:spcBef>
          <a:spcPct val="20000"/>
        </a:spcBef>
        <a:buClr>
          <a:schemeClr val="accent1"/>
        </a:buClr>
        <a:buSzPct val="90000"/>
        <a:buFont typeface="Lucida Grande"/>
        <a:buChar char="»"/>
        <a:defRPr sz="2933" kern="1200">
          <a:solidFill>
            <a:srgbClr val="404040"/>
          </a:solidFill>
          <a:latin typeface="Calibri"/>
          <a:ea typeface="+mn-ea"/>
          <a:cs typeface="Calibri"/>
        </a:defRPr>
      </a:lvl1pPr>
      <a:lvl2pPr marL="853419" indent="-365751" algn="l" defTabSz="1219170" rtl="0" eaLnBrk="1" latinLnBrk="0" hangingPunct="1">
        <a:spcBef>
          <a:spcPct val="20000"/>
        </a:spcBef>
        <a:buClr>
          <a:schemeClr val="accent1"/>
        </a:buClr>
        <a:buSzPct val="90000"/>
        <a:buFont typeface="Lucida Grande"/>
        <a:buChar char="»"/>
        <a:defRPr sz="2933" kern="1200">
          <a:solidFill>
            <a:srgbClr val="404040"/>
          </a:solidFill>
          <a:latin typeface="Calibri"/>
          <a:ea typeface="+mn-ea"/>
          <a:cs typeface="Calibri"/>
        </a:defRPr>
      </a:lvl2pPr>
      <a:lvl3pPr marL="1219170" indent="-304792" algn="l" defTabSz="1219170" rtl="0" eaLnBrk="1" latinLnBrk="0" hangingPunct="1">
        <a:spcBef>
          <a:spcPct val="20000"/>
        </a:spcBef>
        <a:buClr>
          <a:schemeClr val="accent1"/>
        </a:buClr>
        <a:buSzPct val="90000"/>
        <a:buFont typeface="Lucida Grande"/>
        <a:buChar char="»"/>
        <a:defRPr sz="2400" kern="1200">
          <a:solidFill>
            <a:srgbClr val="404040"/>
          </a:solidFill>
          <a:latin typeface="Calibri"/>
          <a:ea typeface="+mn-ea"/>
          <a:cs typeface="Calibri"/>
        </a:defRPr>
      </a:lvl3pPr>
      <a:lvl4pPr marL="1499579" indent="-304792" algn="l" defTabSz="1219170" rtl="0" eaLnBrk="1" latinLnBrk="0" hangingPunct="1">
        <a:spcBef>
          <a:spcPct val="20000"/>
        </a:spcBef>
        <a:buClr>
          <a:schemeClr val="accent1"/>
        </a:buClr>
        <a:buSzPct val="90000"/>
        <a:buFont typeface="Lucida Grande"/>
        <a:buChar char="»"/>
        <a:defRPr sz="2133" kern="1200">
          <a:solidFill>
            <a:srgbClr val="404040"/>
          </a:solidFill>
          <a:latin typeface="Calibri"/>
          <a:ea typeface="+mn-ea"/>
          <a:cs typeface="Calibri"/>
        </a:defRPr>
      </a:lvl4pPr>
      <a:lvl5pPr marL="1767796" indent="-304792" algn="l" defTabSz="1219170" rtl="0" eaLnBrk="1" latinLnBrk="0" hangingPunct="1">
        <a:spcBef>
          <a:spcPct val="20000"/>
        </a:spcBef>
        <a:buClr>
          <a:schemeClr val="accent1"/>
        </a:buClr>
        <a:buSzPct val="90000"/>
        <a:buFont typeface="Lucida Grande"/>
        <a:buChar char="»"/>
        <a:defRPr sz="1867" kern="1200" baseline="0">
          <a:solidFill>
            <a:srgbClr val="404040"/>
          </a:solidFill>
          <a:latin typeface="Calibri"/>
          <a:ea typeface="+mn-ea"/>
          <a:cs typeface="Calibri"/>
        </a:defRPr>
      </a:lvl5pPr>
      <a:lvl6pPr marL="2023821" indent="-304792" algn="l" defTabSz="1219170" rtl="0" eaLnBrk="1" latinLnBrk="0" hangingPunct="1">
        <a:spcBef>
          <a:spcPct val="20000"/>
        </a:spcBef>
        <a:buClr>
          <a:schemeClr val="accent1"/>
        </a:buClr>
        <a:buSzPct val="76000"/>
        <a:buFont typeface="Wingdings 2" pitchFamily="18" charset="2"/>
        <a:buChar char=""/>
        <a:defRPr sz="1867" kern="1200">
          <a:solidFill>
            <a:schemeClr val="tx2"/>
          </a:solidFill>
          <a:latin typeface="+mn-lt"/>
          <a:ea typeface="+mn-ea"/>
          <a:cs typeface="+mn-cs"/>
        </a:defRPr>
      </a:lvl6pPr>
      <a:lvl7pPr marL="2292039" indent="-304792" algn="l" defTabSz="1219170" rtl="0" eaLnBrk="1" latinLnBrk="0" hangingPunct="1">
        <a:spcBef>
          <a:spcPct val="20000"/>
        </a:spcBef>
        <a:buClr>
          <a:schemeClr val="accent1"/>
        </a:buClr>
        <a:buSzPct val="76000"/>
        <a:buFont typeface="Wingdings 2" pitchFamily="18" charset="2"/>
        <a:buChar char=""/>
        <a:defRPr sz="1867" kern="1200">
          <a:solidFill>
            <a:schemeClr val="tx2"/>
          </a:solidFill>
          <a:latin typeface="+mn-lt"/>
          <a:ea typeface="+mn-ea"/>
          <a:cs typeface="+mn-cs"/>
        </a:defRPr>
      </a:lvl7pPr>
      <a:lvl8pPr marL="2560256" indent="-304792" algn="l" defTabSz="1219170" rtl="0" eaLnBrk="1" latinLnBrk="0" hangingPunct="1">
        <a:spcBef>
          <a:spcPct val="20000"/>
        </a:spcBef>
        <a:buClr>
          <a:schemeClr val="accent1"/>
        </a:buClr>
        <a:buSzPct val="76000"/>
        <a:buFont typeface="Wingdings 2" pitchFamily="18" charset="2"/>
        <a:buChar char=""/>
        <a:defRPr sz="1867" kern="1200">
          <a:solidFill>
            <a:schemeClr val="tx2"/>
          </a:solidFill>
          <a:latin typeface="+mn-lt"/>
          <a:ea typeface="+mn-ea"/>
          <a:cs typeface="+mn-cs"/>
        </a:defRPr>
      </a:lvl8pPr>
      <a:lvl9pPr marL="2828473" indent="-304792" algn="l" defTabSz="1219170" rtl="0" eaLnBrk="1" latinLnBrk="0" hangingPunct="1">
        <a:spcBef>
          <a:spcPct val="20000"/>
        </a:spcBef>
        <a:buClr>
          <a:schemeClr val="accent1"/>
        </a:buClr>
        <a:buSzPct val="76000"/>
        <a:buFont typeface="Wingdings 2" pitchFamily="18" charset="2"/>
        <a:buChar char=""/>
        <a:defRPr sz="1867"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viljamis.com/blog/2012/responsive-workflo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metaltoad.com/blog/simple-device-diagram-responsive-design-plann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goldilocksapproach.com/article/" TargetMode="Externa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BrightLemon.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ajryan/CodeCamp2013"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mastersband.apphb.com/" TargetMode="External"/><Relationship Id="rId4" Type="http://schemas.openxmlformats.org/officeDocument/2006/relationships/hyperlink" Target="http://codecampresponsive.apphb.com/"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Responsive Web Design</a:t>
            </a:r>
            <a:endParaRPr lang="en-US" dirty="0"/>
          </a:p>
        </p:txBody>
      </p:sp>
      <p:sp>
        <p:nvSpPr>
          <p:cNvPr id="3" name="Subtitle 2"/>
          <p:cNvSpPr>
            <a:spLocks noGrp="1"/>
          </p:cNvSpPr>
          <p:nvPr>
            <p:ph type="subTitle" idx="1"/>
          </p:nvPr>
        </p:nvSpPr>
        <p:spPr>
          <a:xfrm>
            <a:off x="1385375" y="4135272"/>
            <a:ext cx="9431747" cy="2210937"/>
          </a:xfrm>
        </p:spPr>
        <p:txBody>
          <a:bodyPr>
            <a:normAutofit/>
          </a:bodyPr>
          <a:lstStyle/>
          <a:p>
            <a:endParaRPr lang="en-US" dirty="0" smtClean="0"/>
          </a:p>
          <a:p>
            <a:r>
              <a:rPr lang="en-US" sz="3100" dirty="0" smtClean="0"/>
              <a:t>Aidan Ryan, Technical Sales </a:t>
            </a:r>
            <a:r>
              <a:rPr lang="en-US" sz="3100" dirty="0" smtClean="0"/>
              <a:t>Engineer</a:t>
            </a:r>
            <a:endParaRPr lang="en-US" sz="3100" dirty="0" smtClean="0"/>
          </a:p>
        </p:txBody>
      </p:sp>
    </p:spTree>
    <p:extLst>
      <p:ext uri="{BB962C8B-B14F-4D97-AF65-F5344CB8AC3E}">
        <p14:creationId xmlns:p14="http://schemas.microsoft.com/office/powerpoint/2010/main" val="7039312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Techniques</a:t>
            </a:r>
            <a:endParaRPr lang="en-US" dirty="0"/>
          </a:p>
        </p:txBody>
      </p:sp>
      <p:sp>
        <p:nvSpPr>
          <p:cNvPr id="3" name="Content Placeholder 2"/>
          <p:cNvSpPr>
            <a:spLocks noGrp="1"/>
          </p:cNvSpPr>
          <p:nvPr>
            <p:ph idx="1"/>
          </p:nvPr>
        </p:nvSpPr>
        <p:spPr/>
        <p:txBody>
          <a:bodyPr/>
          <a:lstStyle/>
          <a:p>
            <a:r>
              <a:rPr lang="en-US" dirty="0" smtClean="0"/>
              <a:t>Responsive Grids: Fluid Grids and Adaptive Grids</a:t>
            </a:r>
          </a:p>
          <a:p>
            <a:r>
              <a:rPr lang="en-US" dirty="0" smtClean="0"/>
              <a:t>Media queries</a:t>
            </a:r>
          </a:p>
          <a:p>
            <a:r>
              <a:rPr lang="en-US" dirty="0" smtClean="0"/>
              <a:t>Responsive media / Server-side techniques for sizing images and video</a:t>
            </a:r>
          </a:p>
          <a:p>
            <a:r>
              <a:rPr lang="en-US" dirty="0" smtClean="0"/>
              <a:t>Ems and the Viewport Meta </a:t>
            </a:r>
            <a:r>
              <a:rPr lang="en-US" dirty="0"/>
              <a:t>T</a:t>
            </a:r>
            <a:r>
              <a:rPr lang="en-US" dirty="0" smtClean="0"/>
              <a:t>ag </a:t>
            </a:r>
            <a:r>
              <a:rPr lang="en-US" dirty="0"/>
              <a:t>over </a:t>
            </a:r>
            <a:r>
              <a:rPr lang="en-US" dirty="0" smtClean="0"/>
              <a:t>Pixel sizing </a:t>
            </a:r>
            <a:r>
              <a:rPr lang="en-US" dirty="0"/>
              <a:t>and P</a:t>
            </a:r>
            <a:r>
              <a:rPr lang="en-US" dirty="0" smtClean="0"/>
              <a:t>oint sizing</a:t>
            </a:r>
          </a:p>
        </p:txBody>
      </p:sp>
    </p:spTree>
    <p:extLst>
      <p:ext uri="{BB962C8B-B14F-4D97-AF65-F5344CB8AC3E}">
        <p14:creationId xmlns:p14="http://schemas.microsoft.com/office/powerpoint/2010/main" val="4140920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Systems</a:t>
            </a:r>
            <a:endParaRPr lang="en-US" dirty="0"/>
          </a:p>
        </p:txBody>
      </p:sp>
      <p:sp>
        <p:nvSpPr>
          <p:cNvPr id="3" name="Content Placeholder 2"/>
          <p:cNvSpPr>
            <a:spLocks noGrp="1"/>
          </p:cNvSpPr>
          <p:nvPr>
            <p:ph idx="1"/>
          </p:nvPr>
        </p:nvSpPr>
        <p:spPr/>
        <p:txBody>
          <a:bodyPr/>
          <a:lstStyle/>
          <a:p>
            <a:r>
              <a:rPr lang="en-US" dirty="0" smtClean="0"/>
              <a:t>Fixed</a:t>
            </a:r>
          </a:p>
          <a:p>
            <a:r>
              <a:rPr lang="en-US" dirty="0" smtClean="0"/>
              <a:t>Responsive</a:t>
            </a:r>
          </a:p>
          <a:p>
            <a:r>
              <a:rPr lang="en-US" dirty="0" smtClean="0"/>
              <a:t>Fluid</a:t>
            </a:r>
          </a:p>
          <a:p>
            <a:r>
              <a:rPr lang="en-US" dirty="0" smtClean="0"/>
              <a:t>Fluid + Responsive</a:t>
            </a:r>
            <a:endParaRPr lang="en-US" dirty="0"/>
          </a:p>
        </p:txBody>
      </p:sp>
      <p:pic>
        <p:nvPicPr>
          <p:cNvPr id="2050" name="Picture 2" descr="http://www.nimbleuser.com/uploadedImages/VanDamme_Site_Home/Blogs/Developers/Developers/960GS_Screensh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676" y="209938"/>
            <a:ext cx="7543941" cy="503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18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830967250"/>
              </p:ext>
            </p:extLst>
          </p:nvPr>
        </p:nvGraphicFramePr>
        <p:xfrm>
          <a:off x="1" y="-1"/>
          <a:ext cx="12191999" cy="6139543"/>
        </p:xfrm>
        <a:graphic>
          <a:graphicData uri="http://schemas.openxmlformats.org/drawingml/2006/table">
            <a:tbl>
              <a:tblPr firstRow="1" bandRow="1">
                <a:tableStyleId>{5C22544A-7EE6-4342-B048-85BDC9FD1C3A}</a:tableStyleId>
              </a:tblPr>
              <a:tblGrid>
                <a:gridCol w="1722875"/>
                <a:gridCol w="2178338"/>
                <a:gridCol w="3766775"/>
                <a:gridCol w="1568329"/>
                <a:gridCol w="2955682"/>
              </a:tblGrid>
              <a:tr h="394878">
                <a:tc>
                  <a:txBody>
                    <a:bodyPr/>
                    <a:lstStyle/>
                    <a:p>
                      <a:r>
                        <a:rPr lang="en-US" sz="1600" dirty="0" smtClean="0"/>
                        <a:t>Framework</a:t>
                      </a:r>
                      <a:endParaRPr lang="en-US" sz="1600" dirty="0"/>
                    </a:p>
                  </a:txBody>
                  <a:tcPr/>
                </a:tc>
                <a:tc>
                  <a:txBody>
                    <a:bodyPr/>
                    <a:lstStyle/>
                    <a:p>
                      <a:r>
                        <a:rPr lang="en-US" sz="1600" dirty="0" smtClean="0"/>
                        <a:t>Classification</a:t>
                      </a:r>
                      <a:endParaRPr lang="en-US" sz="1600" dirty="0"/>
                    </a:p>
                  </a:txBody>
                  <a:tcPr/>
                </a:tc>
                <a:tc>
                  <a:txBody>
                    <a:bodyPr/>
                    <a:lstStyle/>
                    <a:p>
                      <a:r>
                        <a:rPr lang="en-US" sz="1600" dirty="0" smtClean="0"/>
                        <a:t>Max</a:t>
                      </a:r>
                      <a:r>
                        <a:rPr lang="en-US" sz="1600" baseline="0" dirty="0" smtClean="0"/>
                        <a:t> size</a:t>
                      </a:r>
                      <a:endParaRPr lang="en-US" sz="1600" dirty="0"/>
                    </a:p>
                  </a:txBody>
                  <a:tcPr/>
                </a:tc>
                <a:tc>
                  <a:txBody>
                    <a:bodyPr/>
                    <a:lstStyle/>
                    <a:p>
                      <a:r>
                        <a:rPr lang="en-US" sz="1600" dirty="0" smtClean="0"/>
                        <a:t>Columns</a:t>
                      </a:r>
                      <a:endParaRPr lang="en-US" sz="1600" dirty="0"/>
                    </a:p>
                  </a:txBody>
                  <a:tcPr/>
                </a:tc>
                <a:tc>
                  <a:txBody>
                    <a:bodyPr/>
                    <a:lstStyle/>
                    <a:p>
                      <a:r>
                        <a:rPr lang="en-US" sz="1600" dirty="0" smtClean="0"/>
                        <a:t>Notes</a:t>
                      </a:r>
                      <a:endParaRPr lang="en-US" sz="1600" dirty="0"/>
                    </a:p>
                  </a:txBody>
                  <a:tcPr/>
                </a:tc>
              </a:tr>
              <a:tr h="973672">
                <a:tc>
                  <a:txBody>
                    <a:bodyPr/>
                    <a:lstStyle/>
                    <a:p>
                      <a:r>
                        <a:rPr lang="en-US" sz="1800" dirty="0" smtClean="0"/>
                        <a:t>960gs</a:t>
                      </a:r>
                      <a:endParaRPr lang="en-US" sz="1800" dirty="0"/>
                    </a:p>
                  </a:txBody>
                  <a:tcPr/>
                </a:tc>
                <a:tc>
                  <a:txBody>
                    <a:bodyPr/>
                    <a:lstStyle/>
                    <a:p>
                      <a:r>
                        <a:rPr lang="en-US" sz="1800" dirty="0" smtClean="0"/>
                        <a:t>Static</a:t>
                      </a:r>
                      <a:endParaRPr lang="en-US" sz="1800" dirty="0"/>
                    </a:p>
                  </a:txBody>
                  <a:tcPr/>
                </a:tc>
                <a:tc>
                  <a:txBody>
                    <a:bodyPr/>
                    <a:lstStyle/>
                    <a:p>
                      <a:r>
                        <a:rPr lang="en-US" sz="1800" dirty="0" smtClean="0"/>
                        <a:t>960px</a:t>
                      </a:r>
                      <a:endParaRPr lang="en-US" sz="1800" dirty="0"/>
                    </a:p>
                  </a:txBody>
                  <a:tcPr/>
                </a:tc>
                <a:tc>
                  <a:txBody>
                    <a:bodyPr/>
                    <a:lstStyle/>
                    <a:p>
                      <a:r>
                        <a:rPr lang="en-US" sz="1800" dirty="0" smtClean="0"/>
                        <a:t>12 / 16</a:t>
                      </a:r>
                      <a:endParaRPr lang="en-US" sz="1800" dirty="0"/>
                    </a:p>
                  </a:txBody>
                  <a:tcPr/>
                </a:tc>
                <a:tc>
                  <a:txBody>
                    <a:bodyPr/>
                    <a:lstStyle/>
                    <a:p>
                      <a:r>
                        <a:rPr lang="en-US" sz="1800" dirty="0" smtClean="0"/>
                        <a:t>Grid only</a:t>
                      </a:r>
                    </a:p>
                    <a:p>
                      <a:r>
                        <a:rPr lang="en-US" sz="1800" dirty="0" smtClean="0"/>
                        <a:t>IE7+</a:t>
                      </a:r>
                    </a:p>
                    <a:p>
                      <a:r>
                        <a:rPr lang="en-US" sz="1800" dirty="0" smtClean="0"/>
                        <a:t>CSS</a:t>
                      </a:r>
                      <a:endParaRPr lang="en-US" sz="1800" dirty="0"/>
                    </a:p>
                  </a:txBody>
                  <a:tcPr/>
                </a:tc>
              </a:tr>
              <a:tr h="1557875">
                <a:tc>
                  <a:txBody>
                    <a:bodyPr/>
                    <a:lstStyle/>
                    <a:p>
                      <a:r>
                        <a:rPr lang="en-US" sz="1800" dirty="0" smtClean="0"/>
                        <a:t>Skeleton</a:t>
                      </a:r>
                      <a:endParaRPr lang="en-US" sz="1800" dirty="0"/>
                    </a:p>
                  </a:txBody>
                  <a:tcPr/>
                </a:tc>
                <a:tc>
                  <a:txBody>
                    <a:bodyPr/>
                    <a:lstStyle/>
                    <a:p>
                      <a:r>
                        <a:rPr lang="en-US" sz="1800" dirty="0" smtClean="0"/>
                        <a:t>Responsive</a:t>
                      </a:r>
                      <a:endParaRPr lang="en-US" sz="1800" dirty="0"/>
                    </a:p>
                  </a:txBody>
                  <a:tcPr/>
                </a:tc>
                <a:tc>
                  <a:txBody>
                    <a:bodyPr/>
                    <a:lstStyle/>
                    <a:p>
                      <a:r>
                        <a:rPr lang="en-US" sz="1800" dirty="0" smtClean="0"/>
                        <a:t>960px (desktop/tablet-landscape)</a:t>
                      </a:r>
                    </a:p>
                    <a:p>
                      <a:r>
                        <a:rPr lang="en-US" sz="1800" dirty="0" smtClean="0"/>
                        <a:t>768px (tablet-portrait)</a:t>
                      </a:r>
                    </a:p>
                    <a:p>
                      <a:r>
                        <a:rPr lang="en-US" sz="1800" dirty="0" smtClean="0"/>
                        <a:t>420px (mobile-landscape)</a:t>
                      </a:r>
                    </a:p>
                    <a:p>
                      <a:r>
                        <a:rPr lang="en-US" sz="1800" dirty="0" smtClean="0"/>
                        <a:t>300px (mobile-portrait)</a:t>
                      </a:r>
                      <a:endParaRPr lang="en-US" sz="1800" dirty="0"/>
                    </a:p>
                  </a:txBody>
                  <a:tcPr/>
                </a:tc>
                <a:tc>
                  <a:txBody>
                    <a:bodyPr/>
                    <a:lstStyle/>
                    <a:p>
                      <a:r>
                        <a:rPr lang="en-US" sz="1800" dirty="0" smtClean="0"/>
                        <a:t>16</a:t>
                      </a:r>
                      <a:endParaRPr lang="en-US" sz="1800" dirty="0"/>
                    </a:p>
                  </a:txBody>
                  <a:tcPr/>
                </a:tc>
                <a:tc>
                  <a:txBody>
                    <a:bodyPr/>
                    <a:lstStyle/>
                    <a:p>
                      <a:r>
                        <a:rPr lang="en-US" sz="1800" dirty="0" smtClean="0"/>
                        <a:t>Lightweight CSS</a:t>
                      </a:r>
                      <a:r>
                        <a:rPr lang="en-US" sz="1800" baseline="0" dirty="0" smtClean="0"/>
                        <a:t> framework</a:t>
                      </a:r>
                    </a:p>
                    <a:p>
                      <a:r>
                        <a:rPr lang="en-US" sz="1800" baseline="0" dirty="0" smtClean="0"/>
                        <a:t>IE7+</a:t>
                      </a:r>
                    </a:p>
                    <a:p>
                      <a:r>
                        <a:rPr lang="en-US" sz="1800" baseline="0" dirty="0" smtClean="0"/>
                        <a:t>CSS</a:t>
                      </a:r>
                      <a:endParaRPr lang="en-US" sz="1800" dirty="0"/>
                    </a:p>
                  </a:txBody>
                  <a:tcPr/>
                </a:tc>
              </a:tr>
              <a:tr h="973672">
                <a:tc>
                  <a:txBody>
                    <a:bodyPr/>
                    <a:lstStyle/>
                    <a:p>
                      <a:r>
                        <a:rPr lang="en-US" sz="1800" dirty="0" smtClean="0"/>
                        <a:t>responsive.gs</a:t>
                      </a:r>
                      <a:endParaRPr lang="en-US" sz="1800" dirty="0"/>
                    </a:p>
                  </a:txBody>
                  <a:tcPr/>
                </a:tc>
                <a:tc>
                  <a:txBody>
                    <a:bodyPr/>
                    <a:lstStyle/>
                    <a:p>
                      <a:r>
                        <a:rPr lang="en-US" sz="1800" dirty="0" smtClean="0"/>
                        <a:t>Fluid + Responsive</a:t>
                      </a:r>
                      <a:endParaRPr lang="en-US" sz="1800" dirty="0"/>
                    </a:p>
                  </a:txBody>
                  <a:tcPr/>
                </a:tc>
                <a:tc>
                  <a:txBody>
                    <a:bodyPr/>
                    <a:lstStyle/>
                    <a:p>
                      <a:r>
                        <a:rPr lang="en-US" sz="1800" dirty="0" smtClean="0"/>
                        <a:t>Any</a:t>
                      </a:r>
                    </a:p>
                    <a:p>
                      <a:r>
                        <a:rPr lang="en-US" sz="1800" baseline="0" dirty="0" smtClean="0"/>
                        <a:t>Columns stack below 768px</a:t>
                      </a:r>
                    </a:p>
                  </a:txBody>
                  <a:tcPr/>
                </a:tc>
                <a:tc>
                  <a:txBody>
                    <a:bodyPr/>
                    <a:lstStyle/>
                    <a:p>
                      <a:r>
                        <a:rPr lang="en-US" sz="1800" dirty="0" smtClean="0"/>
                        <a:t>12</a:t>
                      </a:r>
                      <a:r>
                        <a:rPr lang="en-US" sz="1800" baseline="0" dirty="0" smtClean="0"/>
                        <a:t> / 16 / 24</a:t>
                      </a:r>
                      <a:endParaRPr lang="en-US" sz="1800" dirty="0"/>
                    </a:p>
                  </a:txBody>
                  <a:tcPr/>
                </a:tc>
                <a:tc>
                  <a:txBody>
                    <a:bodyPr/>
                    <a:lstStyle/>
                    <a:p>
                      <a:r>
                        <a:rPr lang="en-US" sz="1800" dirty="0" smtClean="0"/>
                        <a:t>Grid only</a:t>
                      </a:r>
                    </a:p>
                    <a:p>
                      <a:r>
                        <a:rPr lang="en-US" sz="1800" dirty="0" smtClean="0"/>
                        <a:t>IE7+</a:t>
                      </a:r>
                    </a:p>
                    <a:p>
                      <a:r>
                        <a:rPr lang="en-US" sz="1800" dirty="0" smtClean="0"/>
                        <a:t>CSS</a:t>
                      </a:r>
                      <a:endParaRPr lang="en-US" sz="1800" dirty="0"/>
                    </a:p>
                  </a:txBody>
                  <a:tcPr/>
                </a:tc>
              </a:tr>
              <a:tr h="973672">
                <a:tc>
                  <a:txBody>
                    <a:bodyPr/>
                    <a:lstStyle/>
                    <a:p>
                      <a:r>
                        <a:rPr lang="en-US" sz="1800" dirty="0" smtClean="0"/>
                        <a:t>Bourbon Neat</a:t>
                      </a:r>
                      <a:endParaRPr lang="en-US" sz="1800" dirty="0"/>
                    </a:p>
                  </a:txBody>
                  <a:tcPr/>
                </a:tc>
                <a:tc>
                  <a:txBody>
                    <a:bodyPr/>
                    <a:lstStyle/>
                    <a:p>
                      <a:r>
                        <a:rPr lang="en-US" sz="1800" dirty="0" smtClean="0"/>
                        <a:t>Fluid + Responsive</a:t>
                      </a:r>
                      <a:endParaRPr lang="en-US" sz="1800" dirty="0"/>
                    </a:p>
                  </a:txBody>
                  <a:tcPr/>
                </a:tc>
                <a:tc>
                  <a:txBody>
                    <a:bodyPr/>
                    <a:lstStyle/>
                    <a:p>
                      <a:r>
                        <a:rPr lang="en-US" sz="1800" dirty="0" smtClean="0"/>
                        <a:t>Fluid + Responsive</a:t>
                      </a:r>
                      <a:endParaRPr lang="en-US" sz="1800" dirty="0"/>
                    </a:p>
                  </a:txBody>
                  <a:tcPr/>
                </a:tc>
                <a:tc>
                  <a:txBody>
                    <a:bodyPr/>
                    <a:lstStyle/>
                    <a:p>
                      <a:r>
                        <a:rPr lang="en-US" sz="1800" dirty="0" smtClean="0"/>
                        <a:t>12</a:t>
                      </a:r>
                      <a:br>
                        <a:rPr lang="en-US" sz="1800" dirty="0" smtClean="0"/>
                      </a:br>
                      <a:r>
                        <a:rPr lang="en-US" sz="1800" dirty="0" smtClean="0"/>
                        <a:t>(or custom)</a:t>
                      </a:r>
                      <a:endParaRPr lang="en-US" sz="1800" dirty="0"/>
                    </a:p>
                  </a:txBody>
                  <a:tcPr/>
                </a:tc>
                <a:tc>
                  <a:txBody>
                    <a:bodyPr/>
                    <a:lstStyle/>
                    <a:p>
                      <a:r>
                        <a:rPr lang="en-US" sz="1800" dirty="0" smtClean="0"/>
                        <a:t>Grid </a:t>
                      </a:r>
                      <a:r>
                        <a:rPr lang="en-US" sz="1800" dirty="0" err="1" smtClean="0"/>
                        <a:t>addon</a:t>
                      </a:r>
                      <a:r>
                        <a:rPr lang="en-US" sz="1800" dirty="0" smtClean="0"/>
                        <a:t> to Bourbon</a:t>
                      </a:r>
                    </a:p>
                    <a:p>
                      <a:r>
                        <a:rPr lang="en-US" sz="1800" dirty="0" smtClean="0"/>
                        <a:t>IE9+</a:t>
                      </a:r>
                    </a:p>
                    <a:p>
                      <a:r>
                        <a:rPr lang="en-US" sz="1800" dirty="0" smtClean="0"/>
                        <a:t>Sass</a:t>
                      </a:r>
                      <a:endParaRPr lang="en-US" sz="1800" dirty="0"/>
                    </a:p>
                  </a:txBody>
                  <a:tcPr/>
                </a:tc>
              </a:tr>
              <a:tr h="1265774">
                <a:tc>
                  <a:txBody>
                    <a:bodyPr/>
                    <a:lstStyle/>
                    <a:p>
                      <a:r>
                        <a:rPr lang="en-US" sz="1800" dirty="0" smtClean="0"/>
                        <a:t>Bootstrap</a:t>
                      </a:r>
                      <a:endParaRPr lang="en-US" sz="1800" dirty="0"/>
                    </a:p>
                  </a:txBody>
                  <a:tcPr/>
                </a:tc>
                <a:tc>
                  <a:txBody>
                    <a:bodyPr/>
                    <a:lstStyle/>
                    <a:p>
                      <a:r>
                        <a:rPr lang="en-US" sz="1800" dirty="0" smtClean="0"/>
                        <a:t>Static OR</a:t>
                      </a:r>
                    </a:p>
                    <a:p>
                      <a:r>
                        <a:rPr lang="en-US" sz="1800" dirty="0" smtClean="0"/>
                        <a:t>Fluid OR</a:t>
                      </a:r>
                    </a:p>
                    <a:p>
                      <a:r>
                        <a:rPr lang="en-US" sz="1800" dirty="0" smtClean="0"/>
                        <a:t>Fluid + Responsive</a:t>
                      </a:r>
                      <a:endParaRPr lang="en-US" sz="1800" dirty="0"/>
                    </a:p>
                  </a:txBody>
                  <a:tcPr/>
                </a:tc>
                <a:tc>
                  <a:txBody>
                    <a:bodyPr/>
                    <a:lstStyle/>
                    <a:p>
                      <a:r>
                        <a:rPr lang="en-US" sz="1800" dirty="0" smtClean="0"/>
                        <a:t>Static</a:t>
                      </a:r>
                      <a:r>
                        <a:rPr lang="en-US" sz="1800" baseline="0" dirty="0" smtClean="0"/>
                        <a:t>: 940px</a:t>
                      </a:r>
                    </a:p>
                    <a:p>
                      <a:r>
                        <a:rPr lang="en-US" sz="1800" baseline="0" dirty="0" smtClean="0"/>
                        <a:t>Others: Any (nest-able within a container)</a:t>
                      </a:r>
                      <a:endParaRPr lang="en-US" sz="1800" dirty="0"/>
                    </a:p>
                  </a:txBody>
                  <a:tcPr/>
                </a:tc>
                <a:tc>
                  <a:txBody>
                    <a:bodyPr/>
                    <a:lstStyle/>
                    <a:p>
                      <a:r>
                        <a:rPr lang="en-US" sz="1800" dirty="0" smtClean="0"/>
                        <a:t>16</a:t>
                      </a:r>
                      <a:endParaRPr lang="en-US" sz="1800" dirty="0"/>
                    </a:p>
                  </a:txBody>
                  <a:tcPr/>
                </a:tc>
                <a:tc>
                  <a:txBody>
                    <a:bodyPr/>
                    <a:lstStyle/>
                    <a:p>
                      <a:r>
                        <a:rPr lang="en-US" sz="1800" dirty="0" smtClean="0"/>
                        <a:t>Full client-side framework</a:t>
                      </a:r>
                    </a:p>
                    <a:p>
                      <a:r>
                        <a:rPr lang="en-US" sz="1800" dirty="0" smtClean="0"/>
                        <a:t>IE6+</a:t>
                      </a:r>
                    </a:p>
                    <a:p>
                      <a:r>
                        <a:rPr lang="en-US" sz="1800" dirty="0" smtClean="0"/>
                        <a:t>LESS</a:t>
                      </a:r>
                      <a:endParaRPr lang="en-US" sz="1800" dirty="0"/>
                    </a:p>
                  </a:txBody>
                  <a:tcPr/>
                </a:tc>
              </a:tr>
            </a:tbl>
          </a:graphicData>
        </a:graphic>
      </p:graphicFrame>
    </p:spTree>
    <p:extLst>
      <p:ext uri="{BB962C8B-B14F-4D97-AF65-F5344CB8AC3E}">
        <p14:creationId xmlns:p14="http://schemas.microsoft.com/office/powerpoint/2010/main" val="3448163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p:txBody>
          <a:bodyPr/>
          <a:lstStyle/>
          <a:p>
            <a:r>
              <a:rPr lang="en-US" dirty="0" smtClean="0"/>
              <a:t>Media Queries are a </a:t>
            </a:r>
            <a:r>
              <a:rPr lang="en-US" dirty="0" smtClean="0"/>
              <a:t>CSS3 feature and they a </a:t>
            </a:r>
            <a:r>
              <a:rPr lang="en-US" b="1" dirty="0" smtClean="0"/>
              <a:t>cornerstone</a:t>
            </a:r>
            <a:r>
              <a:rPr lang="en-US" dirty="0" smtClean="0"/>
              <a:t> of Responsive Web Design</a:t>
            </a:r>
            <a:endParaRPr lang="en-US" dirty="0" smtClean="0"/>
          </a:p>
          <a:p>
            <a:r>
              <a:rPr lang="en-US" dirty="0" smtClean="0"/>
              <a:t>All about </a:t>
            </a:r>
            <a:r>
              <a:rPr lang="en-US" b="1" dirty="0" smtClean="0"/>
              <a:t>width</a:t>
            </a:r>
            <a:endParaRPr lang="en-US" dirty="0" smtClean="0"/>
          </a:p>
          <a:p>
            <a:r>
              <a:rPr lang="en-US" dirty="0" smtClean="0"/>
              <a:t>Mobile first? Desktop first?</a:t>
            </a:r>
          </a:p>
          <a:p>
            <a:r>
              <a:rPr lang="en-US" dirty="0" smtClean="0"/>
              <a:t>Select your “break points” – when your layout “snaps to” a new design</a:t>
            </a:r>
          </a:p>
          <a:p>
            <a:r>
              <a:rPr lang="en-US" dirty="0" smtClean="0"/>
              <a:t>CSS </a:t>
            </a:r>
            <a:r>
              <a:rPr lang="en-US" dirty="0" smtClean="0"/>
              <a:t>Kung Fu: Size, move, hide, replace, or transform?</a:t>
            </a:r>
          </a:p>
          <a:p>
            <a:r>
              <a:rPr lang="en-US" dirty="0"/>
              <a:t>Media Queries </a:t>
            </a:r>
            <a:r>
              <a:rPr lang="en-US" dirty="0" smtClean="0"/>
              <a:t>in conjunction with Server-side Device Detection </a:t>
            </a:r>
            <a:r>
              <a:rPr lang="en-US" dirty="0" smtClean="0"/>
              <a:t>can be used to </a:t>
            </a:r>
            <a:r>
              <a:rPr lang="en-US" dirty="0" smtClean="0"/>
              <a:t>serve “lite” versions of your graphics and media files </a:t>
            </a:r>
            <a:r>
              <a:rPr lang="en-US" dirty="0" smtClean="0"/>
              <a:t>to mobile devices (51Degrees.mobi</a:t>
            </a:r>
            <a:r>
              <a:rPr lang="en-US" dirty="0" smtClean="0"/>
              <a:t>)</a:t>
            </a:r>
            <a:endParaRPr lang="en-US" dirty="0"/>
          </a:p>
        </p:txBody>
      </p:sp>
    </p:spTree>
    <p:extLst>
      <p:ext uri="{BB962C8B-B14F-4D97-AF65-F5344CB8AC3E}">
        <p14:creationId xmlns:p14="http://schemas.microsoft.com/office/powerpoint/2010/main" val="2713460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Viewport</a:t>
            </a:r>
            <a:endParaRPr lang="en-US" dirty="0"/>
          </a:p>
        </p:txBody>
      </p:sp>
      <p:pic>
        <p:nvPicPr>
          <p:cNvPr id="4" name="Picture 3"/>
          <p:cNvPicPr>
            <a:picLocks noChangeAspect="1"/>
          </p:cNvPicPr>
          <p:nvPr/>
        </p:nvPicPr>
        <p:blipFill>
          <a:blip r:embed="rId3"/>
          <a:stretch>
            <a:fillRect/>
          </a:stretch>
        </p:blipFill>
        <p:spPr>
          <a:xfrm>
            <a:off x="3891643" y="263348"/>
            <a:ext cx="3472543" cy="5773103"/>
          </a:xfrm>
          <a:prstGeom prst="rect">
            <a:avLst/>
          </a:prstGeom>
        </p:spPr>
      </p:pic>
      <p:pic>
        <p:nvPicPr>
          <p:cNvPr id="6" name="Picture 5"/>
          <p:cNvPicPr>
            <a:picLocks noChangeAspect="1"/>
          </p:cNvPicPr>
          <p:nvPr/>
        </p:nvPicPr>
        <p:blipFill>
          <a:blip r:embed="rId4"/>
          <a:stretch>
            <a:fillRect/>
          </a:stretch>
        </p:blipFill>
        <p:spPr>
          <a:xfrm>
            <a:off x="7917429" y="263348"/>
            <a:ext cx="3436371" cy="5773103"/>
          </a:xfrm>
          <a:prstGeom prst="rect">
            <a:avLst/>
          </a:prstGeom>
        </p:spPr>
      </p:pic>
      <p:sp>
        <p:nvSpPr>
          <p:cNvPr id="7" name="TextBox 6"/>
          <p:cNvSpPr txBox="1"/>
          <p:nvPr/>
        </p:nvSpPr>
        <p:spPr>
          <a:xfrm>
            <a:off x="3891643" y="5336654"/>
            <a:ext cx="7462157" cy="369332"/>
          </a:xfrm>
          <a:prstGeom prst="rect">
            <a:avLst/>
          </a:prstGeom>
          <a:solidFill>
            <a:schemeClr val="accent6">
              <a:lumMod val="60000"/>
              <a:lumOff val="40000"/>
            </a:schemeClr>
          </a:solidFill>
          <a:ln>
            <a:solidFill>
              <a:schemeClr val="accent6">
                <a:lumMod val="50000"/>
              </a:schemeClr>
            </a:solidFill>
          </a:ln>
        </p:spPr>
        <p:txBody>
          <a:bodyPr wrap="square" rtlCol="0">
            <a:spAutoFit/>
          </a:bodyPr>
          <a:lstStyle/>
          <a:p>
            <a:r>
              <a:rPr lang="en-US" dirty="0" smtClean="0"/>
              <a:t>    width=device-width                                          Defaults</a:t>
            </a:r>
            <a:endParaRPr lang="en-US" dirty="0"/>
          </a:p>
        </p:txBody>
      </p:sp>
    </p:spTree>
    <p:extLst>
      <p:ext uri="{BB962C8B-B14F-4D97-AF65-F5344CB8AC3E}">
        <p14:creationId xmlns:p14="http://schemas.microsoft.com/office/powerpoint/2010/main" val="32520893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785812"/>
            <a:ext cx="9144000" cy="5286375"/>
          </a:xfrm>
          <a:prstGeom prst="rect">
            <a:avLst/>
          </a:prstGeom>
        </p:spPr>
      </p:pic>
      <p:sp>
        <p:nvSpPr>
          <p:cNvPr id="4" name="TextBox 3"/>
          <p:cNvSpPr txBox="1"/>
          <p:nvPr/>
        </p:nvSpPr>
        <p:spPr>
          <a:xfrm>
            <a:off x="9518073" y="832057"/>
            <a:ext cx="2438400" cy="369332"/>
          </a:xfrm>
          <a:prstGeom prst="rect">
            <a:avLst/>
          </a:prstGeom>
          <a:noFill/>
        </p:spPr>
        <p:txBody>
          <a:bodyPr wrap="square" rtlCol="0">
            <a:spAutoFit/>
          </a:bodyPr>
          <a:lstStyle/>
          <a:p>
            <a:r>
              <a:rPr lang="en-US" dirty="0" smtClean="0">
                <a:latin typeface="Calibri" panose="020F0502020204030204" pitchFamily="34" charset="0"/>
              </a:rPr>
              <a:t>Credit: </a:t>
            </a:r>
            <a:r>
              <a:rPr lang="en-US" dirty="0">
                <a:latin typeface="Calibri" panose="020F0502020204030204" pitchFamily="34" charset="0"/>
                <a:hlinkClick r:id="rId4"/>
              </a:rPr>
              <a:t>Viljami </a:t>
            </a:r>
            <a:r>
              <a:rPr lang="en-US" dirty="0" err="1">
                <a:latin typeface="Calibri" panose="020F0502020204030204" pitchFamily="34" charset="0"/>
                <a:hlinkClick r:id="rId4"/>
              </a:rPr>
              <a:t>Salminen</a:t>
            </a:r>
            <a:endParaRPr lang="en-US" dirty="0">
              <a:latin typeface="Calibri" panose="020F0502020204030204" pitchFamily="34" charset="0"/>
            </a:endParaRPr>
          </a:p>
        </p:txBody>
      </p:sp>
      <p:sp>
        <p:nvSpPr>
          <p:cNvPr id="5" name="Oval 4"/>
          <p:cNvSpPr/>
          <p:nvPr/>
        </p:nvSpPr>
        <p:spPr>
          <a:xfrm>
            <a:off x="2784970" y="3530637"/>
            <a:ext cx="858982" cy="484909"/>
          </a:xfrm>
          <a:prstGeom prst="ellipse">
            <a:avLst/>
          </a:prstGeom>
          <a:solidFill>
            <a:srgbClr val="94C600">
              <a:alpha val="43922"/>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805881" y="3170626"/>
            <a:ext cx="817418" cy="484909"/>
          </a:xfrm>
          <a:prstGeom prst="ellipse">
            <a:avLst/>
          </a:prstGeom>
          <a:solidFill>
            <a:srgbClr val="94C600">
              <a:alpha val="43922"/>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578849" y="3516989"/>
            <a:ext cx="762000" cy="484909"/>
          </a:xfrm>
          <a:prstGeom prst="ellipse">
            <a:avLst/>
          </a:prstGeom>
          <a:solidFill>
            <a:srgbClr val="94C600">
              <a:alpha val="43922"/>
            </a:srgb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181922" y="209939"/>
            <a:ext cx="11823695" cy="979715"/>
          </a:xfrm>
        </p:spPr>
        <p:txBody>
          <a:bodyPr/>
          <a:lstStyle/>
          <a:p>
            <a:r>
              <a:rPr lang="en-US" dirty="0" smtClean="0"/>
              <a:t>Finding Your Break Points</a:t>
            </a:r>
            <a:endParaRPr lang="en-US" dirty="0"/>
          </a:p>
        </p:txBody>
      </p:sp>
    </p:spTree>
    <p:extLst>
      <p:ext uri="{BB962C8B-B14F-4D97-AF65-F5344CB8AC3E}">
        <p14:creationId xmlns:p14="http://schemas.microsoft.com/office/powerpoint/2010/main" val="63057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metaltoad.com/sites/default/files/Responsive-Widths-3-Layouts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36831"/>
            <a:ext cx="12192000" cy="20634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37337" y="4923196"/>
            <a:ext cx="3117328" cy="646331"/>
          </a:xfrm>
          <a:prstGeom prst="rect">
            <a:avLst/>
          </a:prstGeom>
          <a:noFill/>
        </p:spPr>
        <p:txBody>
          <a:bodyPr wrap="none" rtlCol="0">
            <a:spAutoFit/>
          </a:bodyPr>
          <a:lstStyle/>
          <a:p>
            <a:r>
              <a:rPr lang="en-US" sz="3600" dirty="0" smtClean="0">
                <a:latin typeface="Calibri" panose="020F0502020204030204" pitchFamily="34" charset="0"/>
              </a:rPr>
              <a:t>Three Layouts…</a:t>
            </a:r>
            <a:endParaRPr lang="en-US" sz="3600" dirty="0">
              <a:latin typeface="Calibri" panose="020F0502020204030204" pitchFamily="34" charset="0"/>
            </a:endParaRPr>
          </a:p>
        </p:txBody>
      </p:sp>
      <p:sp>
        <p:nvSpPr>
          <p:cNvPr id="5" name="TextBox 4"/>
          <p:cNvSpPr txBox="1"/>
          <p:nvPr/>
        </p:nvSpPr>
        <p:spPr>
          <a:xfrm>
            <a:off x="9698182" y="5569527"/>
            <a:ext cx="2493818" cy="369332"/>
          </a:xfrm>
          <a:prstGeom prst="rect">
            <a:avLst/>
          </a:prstGeom>
          <a:noFill/>
        </p:spPr>
        <p:txBody>
          <a:bodyPr wrap="square" rtlCol="0">
            <a:spAutoFit/>
          </a:bodyPr>
          <a:lstStyle/>
          <a:p>
            <a:r>
              <a:rPr lang="en-US" dirty="0" smtClean="0">
                <a:latin typeface="Calibri" panose="020F0502020204030204" pitchFamily="34" charset="0"/>
              </a:rPr>
              <a:t>Credit</a:t>
            </a:r>
            <a:r>
              <a:rPr lang="en-US" dirty="0">
                <a:latin typeface="Calibri" panose="020F0502020204030204" pitchFamily="34" charset="0"/>
              </a:rPr>
              <a:t>:  </a:t>
            </a:r>
            <a:r>
              <a:rPr lang="en-US" dirty="0">
                <a:latin typeface="Calibri" panose="020F0502020204030204" pitchFamily="34" charset="0"/>
                <a:hlinkClick r:id="rId4"/>
              </a:rPr>
              <a:t>Adam Edgerton</a:t>
            </a:r>
            <a:endParaRPr lang="en-US" dirty="0">
              <a:latin typeface="Calibri" panose="020F0502020204030204" pitchFamily="34" charset="0"/>
            </a:endParaRPr>
          </a:p>
        </p:txBody>
      </p:sp>
    </p:spTree>
    <p:extLst>
      <p:ext uri="{BB962C8B-B14F-4D97-AF65-F5344CB8AC3E}">
        <p14:creationId xmlns:p14="http://schemas.microsoft.com/office/powerpoint/2010/main" val="35708802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metaltoad.com/sites/default/files/Responsive-Widths-4-Layouts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6831"/>
            <a:ext cx="12191999" cy="20634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51244" y="4937710"/>
            <a:ext cx="2889509" cy="646331"/>
          </a:xfrm>
          <a:prstGeom prst="rect">
            <a:avLst/>
          </a:prstGeom>
          <a:noFill/>
        </p:spPr>
        <p:txBody>
          <a:bodyPr wrap="none" rtlCol="0">
            <a:spAutoFit/>
          </a:bodyPr>
          <a:lstStyle/>
          <a:p>
            <a:r>
              <a:rPr lang="en-US" sz="3600" dirty="0" smtClean="0">
                <a:latin typeface="Calibri" panose="020F0502020204030204" pitchFamily="34" charset="0"/>
              </a:rPr>
              <a:t>Four Layouts…</a:t>
            </a:r>
            <a:endParaRPr lang="en-US" sz="3600" dirty="0">
              <a:latin typeface="Calibri" panose="020F0502020204030204" pitchFamily="34" charset="0"/>
            </a:endParaRPr>
          </a:p>
        </p:txBody>
      </p:sp>
    </p:spTree>
    <p:extLst>
      <p:ext uri="{BB962C8B-B14F-4D97-AF65-F5344CB8AC3E}">
        <p14:creationId xmlns:p14="http://schemas.microsoft.com/office/powerpoint/2010/main" val="971992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metaltoad.com/sites/default/files/Responsive-Widths-6-Layouts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36831"/>
            <a:ext cx="12192000" cy="20634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54141" y="4930239"/>
            <a:ext cx="3283719" cy="646331"/>
          </a:xfrm>
          <a:prstGeom prst="rect">
            <a:avLst/>
          </a:prstGeom>
          <a:noFill/>
        </p:spPr>
        <p:txBody>
          <a:bodyPr wrap="none" rtlCol="0">
            <a:spAutoFit/>
          </a:bodyPr>
          <a:lstStyle/>
          <a:p>
            <a:r>
              <a:rPr lang="en-US" sz="3600" dirty="0" smtClean="0">
                <a:latin typeface="Calibri" panose="020F0502020204030204" pitchFamily="34" charset="0"/>
              </a:rPr>
              <a:t>Six Layouts…?!?!</a:t>
            </a:r>
            <a:endParaRPr lang="en-US" sz="3600" dirty="0">
              <a:latin typeface="Calibri" panose="020F0502020204030204" pitchFamily="34" charset="0"/>
            </a:endParaRPr>
          </a:p>
        </p:txBody>
      </p:sp>
    </p:spTree>
    <p:extLst>
      <p:ext uri="{BB962C8B-B14F-4D97-AF65-F5344CB8AC3E}">
        <p14:creationId xmlns:p14="http://schemas.microsoft.com/office/powerpoint/2010/main" val="33769222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Goldilocks Approach</a:t>
            </a:r>
            <a:endParaRPr lang="en-US" dirty="0"/>
          </a:p>
        </p:txBody>
      </p:sp>
      <p:pic>
        <p:nvPicPr>
          <p:cNvPr id="1028" name="Picture 4" descr="http://goldilocksapproach.com/article/assets/responsiv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868" y="1189654"/>
            <a:ext cx="6380069" cy="44660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goldilocksapproach.com/article/assets/responsive4.jpg"/>
          <p:cNvPicPr>
            <a:picLocks noChangeAspect="1" noChangeArrowheads="1"/>
          </p:cNvPicPr>
          <p:nvPr/>
        </p:nvPicPr>
        <p:blipFill rotWithShape="1">
          <a:blip r:embed="rId4">
            <a:extLst>
              <a:ext uri="{28A0092B-C50C-407E-A947-70E740481C1C}">
                <a14:useLocalDpi xmlns:a14="http://schemas.microsoft.com/office/drawing/2010/main" val="0"/>
              </a:ext>
            </a:extLst>
          </a:blip>
          <a:srcRect l="50577" r="4344"/>
          <a:stretch/>
        </p:blipFill>
        <p:spPr bwMode="auto">
          <a:xfrm>
            <a:off x="1674686" y="1189654"/>
            <a:ext cx="2740182" cy="44660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612086" y="5758543"/>
            <a:ext cx="2393532" cy="369332"/>
          </a:xfrm>
          <a:prstGeom prst="rect">
            <a:avLst/>
          </a:prstGeom>
          <a:noFill/>
        </p:spPr>
        <p:txBody>
          <a:bodyPr wrap="square" rtlCol="0">
            <a:spAutoFit/>
          </a:bodyPr>
          <a:lstStyle/>
          <a:p>
            <a:r>
              <a:rPr lang="en-US" dirty="0" smtClean="0">
                <a:latin typeface="Calibri" panose="020F0502020204030204" pitchFamily="34" charset="0"/>
              </a:rPr>
              <a:t>Credit: </a:t>
            </a:r>
            <a:r>
              <a:rPr lang="en-US" dirty="0" smtClean="0">
                <a:latin typeface="Calibri" panose="020F0502020204030204" pitchFamily="34" charset="0"/>
                <a:hlinkClick r:id="rId5"/>
              </a:rPr>
              <a:t>Chris Armstrong</a:t>
            </a:r>
            <a:endParaRPr lang="en-US" dirty="0">
              <a:latin typeface="Calibri" panose="020F0502020204030204" pitchFamily="34" charset="0"/>
            </a:endParaRPr>
          </a:p>
        </p:txBody>
      </p:sp>
    </p:spTree>
    <p:extLst>
      <p:ext uri="{BB962C8B-B14F-4D97-AF65-F5344CB8AC3E}">
        <p14:creationId xmlns:p14="http://schemas.microsoft.com/office/powerpoint/2010/main" val="2474622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Defining Responsive Web Design</a:t>
            </a:r>
          </a:p>
          <a:p>
            <a:r>
              <a:rPr lang="en-US" dirty="0" smtClean="0"/>
              <a:t>Core Techniques:</a:t>
            </a:r>
          </a:p>
          <a:p>
            <a:pPr lvl="1"/>
            <a:r>
              <a:rPr lang="en-US" dirty="0" smtClean="0"/>
              <a:t>Responsive Grid Frameworks</a:t>
            </a:r>
          </a:p>
          <a:p>
            <a:pPr lvl="1"/>
            <a:r>
              <a:rPr lang="en-US" dirty="0" smtClean="0"/>
              <a:t>CSS Media Queries and Server-side Techniques</a:t>
            </a:r>
          </a:p>
          <a:p>
            <a:r>
              <a:rPr lang="en-US" dirty="0" smtClean="0"/>
              <a:t>Finding your Break Points</a:t>
            </a:r>
          </a:p>
          <a:p>
            <a:r>
              <a:rPr lang="en-US" dirty="0" smtClean="0"/>
              <a:t>Responsive Media:</a:t>
            </a:r>
          </a:p>
          <a:p>
            <a:pPr lvl="1"/>
            <a:r>
              <a:rPr lang="en-US" dirty="0" smtClean="0"/>
              <a:t>Images, Videos, Forms, Typography and Fonts</a:t>
            </a:r>
          </a:p>
          <a:p>
            <a:r>
              <a:rPr lang="en-US" dirty="0" smtClean="0"/>
              <a:t>Case Study</a:t>
            </a:r>
            <a:endParaRPr lang="en-US" dirty="0"/>
          </a:p>
        </p:txBody>
      </p:sp>
    </p:spTree>
    <p:extLst>
      <p:ext uri="{BB962C8B-B14F-4D97-AF65-F5344CB8AC3E}">
        <p14:creationId xmlns:p14="http://schemas.microsoft.com/office/powerpoint/2010/main" val="2429931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Media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Images</a:t>
            </a:r>
          </a:p>
          <a:p>
            <a:pPr lvl="1"/>
            <a:r>
              <a:rPr lang="en-US" dirty="0" smtClean="0"/>
              <a:t>Scale, crop, swap, omit?</a:t>
            </a:r>
          </a:p>
          <a:p>
            <a:pPr lvl="1"/>
            <a:r>
              <a:rPr lang="en-US" dirty="0" smtClean="0"/>
              <a:t>SVG</a:t>
            </a:r>
          </a:p>
          <a:p>
            <a:r>
              <a:rPr lang="en-US" dirty="0" smtClean="0"/>
              <a:t>Video</a:t>
            </a:r>
          </a:p>
          <a:p>
            <a:pPr lvl="1"/>
            <a:r>
              <a:rPr lang="en-US" dirty="0" smtClean="0"/>
              <a:t>Scale</a:t>
            </a:r>
            <a:endParaRPr lang="en-US" dirty="0"/>
          </a:p>
          <a:p>
            <a:pPr lvl="1"/>
            <a:r>
              <a:rPr lang="en-US" dirty="0" smtClean="0"/>
              <a:t>HTML5 &lt;video&gt;, Flash</a:t>
            </a:r>
          </a:p>
          <a:p>
            <a:pPr lvl="1"/>
            <a:r>
              <a:rPr lang="en-US" dirty="0" smtClean="0"/>
              <a:t>Download alternatives</a:t>
            </a:r>
          </a:p>
          <a:p>
            <a:r>
              <a:rPr lang="en-US" dirty="0" smtClean="0"/>
              <a:t>Audio</a:t>
            </a:r>
          </a:p>
          <a:p>
            <a:pPr lvl="1"/>
            <a:r>
              <a:rPr lang="en-US" dirty="0" smtClean="0"/>
              <a:t>Scale</a:t>
            </a:r>
          </a:p>
          <a:p>
            <a:pPr lvl="1"/>
            <a:r>
              <a:rPr lang="en-US" dirty="0" smtClean="0"/>
              <a:t>HTML5 &lt;audio&gt;, Flash</a:t>
            </a:r>
          </a:p>
          <a:p>
            <a:pPr lvl="1"/>
            <a:r>
              <a:rPr lang="en-US" dirty="0" smtClean="0"/>
              <a:t>Download alternatives</a:t>
            </a:r>
          </a:p>
        </p:txBody>
      </p:sp>
    </p:spTree>
    <p:extLst>
      <p:ext uri="{BB962C8B-B14F-4D97-AF65-F5344CB8AC3E}">
        <p14:creationId xmlns:p14="http://schemas.microsoft.com/office/powerpoint/2010/main" val="26919874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Images</a:t>
            </a:r>
            <a:endParaRPr lang="en-US" dirty="0"/>
          </a:p>
        </p:txBody>
      </p:sp>
      <p:sp>
        <p:nvSpPr>
          <p:cNvPr id="3" name="Content Placeholder 2"/>
          <p:cNvSpPr>
            <a:spLocks noGrp="1"/>
          </p:cNvSpPr>
          <p:nvPr>
            <p:ph idx="1"/>
          </p:nvPr>
        </p:nvSpPr>
        <p:spPr>
          <a:xfrm>
            <a:off x="181922" y="1080471"/>
            <a:ext cx="11823695" cy="4642976"/>
          </a:xfrm>
        </p:spPr>
        <p:txBody>
          <a:bodyPr/>
          <a:lstStyle/>
          <a:p>
            <a:r>
              <a:rPr lang="en-US" dirty="0" smtClean="0"/>
              <a:t>Scale and Crop</a:t>
            </a:r>
          </a:p>
          <a:p>
            <a:r>
              <a:rPr lang="en-US" dirty="0" smtClean="0"/>
              <a:t>Swap and Omit</a:t>
            </a:r>
          </a:p>
          <a:p>
            <a:r>
              <a:rPr lang="en-US" dirty="0" smtClean="0"/>
              <a:t>SVG</a:t>
            </a:r>
          </a:p>
          <a:p>
            <a:r>
              <a:rPr lang="en-US" dirty="0"/>
              <a:t>Choose the right format</a:t>
            </a:r>
          </a:p>
          <a:p>
            <a:r>
              <a:rPr lang="en-US" dirty="0" smtClean="0"/>
              <a:t>Encoding quality</a:t>
            </a:r>
          </a:p>
        </p:txBody>
      </p:sp>
    </p:spTree>
    <p:extLst>
      <p:ext uri="{BB962C8B-B14F-4D97-AF65-F5344CB8AC3E}">
        <p14:creationId xmlns:p14="http://schemas.microsoft.com/office/powerpoint/2010/main" val="35652611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Video</a:t>
            </a:r>
            <a:endParaRPr lang="en-US" dirty="0"/>
          </a:p>
        </p:txBody>
      </p:sp>
      <p:sp>
        <p:nvSpPr>
          <p:cNvPr id="4" name="TextBox 3"/>
          <p:cNvSpPr txBox="1"/>
          <p:nvPr/>
        </p:nvSpPr>
        <p:spPr>
          <a:xfrm>
            <a:off x="232016" y="1189655"/>
            <a:ext cx="11737075" cy="4508927"/>
          </a:xfrm>
          <a:prstGeom prst="rect">
            <a:avLst/>
          </a:prstGeom>
          <a:noFill/>
        </p:spPr>
        <p:txBody>
          <a:bodyPr wrap="square" rtlCol="0">
            <a:spAutoFit/>
          </a:bodyPr>
          <a:lstStyle/>
          <a:p>
            <a:r>
              <a:rPr lang="en-US" sz="2700" dirty="0" smtClean="0">
                <a:solidFill>
                  <a:srgbClr val="404040"/>
                </a:solidFill>
                <a:latin typeface="Calibri"/>
                <a:cs typeface="Calibri"/>
              </a:rPr>
              <a:t>An HTML </a:t>
            </a:r>
            <a:r>
              <a:rPr lang="en-US" sz="2700" dirty="0">
                <a:solidFill>
                  <a:srgbClr val="404040"/>
                </a:solidFill>
                <a:latin typeface="Calibri"/>
                <a:cs typeface="Calibri"/>
              </a:rPr>
              <a:t>5 </a:t>
            </a:r>
            <a:r>
              <a:rPr lang="en-US" sz="2700" dirty="0" smtClean="0">
                <a:solidFill>
                  <a:srgbClr val="404040"/>
                </a:solidFill>
                <a:latin typeface="Calibri"/>
                <a:cs typeface="Calibri"/>
              </a:rPr>
              <a:t>&lt;video&gt; </a:t>
            </a:r>
            <a:r>
              <a:rPr lang="en-US" sz="2700" dirty="0">
                <a:solidFill>
                  <a:srgbClr val="404040"/>
                </a:solidFill>
                <a:latin typeface="Calibri"/>
                <a:cs typeface="Calibri"/>
              </a:rPr>
              <a:t>t</a:t>
            </a:r>
            <a:r>
              <a:rPr lang="en-US" sz="2700" dirty="0" smtClean="0">
                <a:solidFill>
                  <a:srgbClr val="404040"/>
                </a:solidFill>
                <a:latin typeface="Calibri"/>
                <a:cs typeface="Calibri"/>
              </a:rPr>
              <a:t>ag inside a </a:t>
            </a:r>
            <a:r>
              <a:rPr lang="en-US" sz="2700" dirty="0" smtClean="0">
                <a:solidFill>
                  <a:srgbClr val="404040"/>
                </a:solidFill>
                <a:latin typeface="Calibri"/>
                <a:cs typeface="Calibri"/>
              </a:rPr>
              <a:t>&lt;</a:t>
            </a:r>
            <a:r>
              <a:rPr lang="en-US" sz="2700" dirty="0" smtClean="0">
                <a:solidFill>
                  <a:srgbClr val="404040"/>
                </a:solidFill>
                <a:latin typeface="Calibri"/>
                <a:cs typeface="Calibri"/>
              </a:rPr>
              <a:t>div&gt;</a:t>
            </a:r>
            <a:r>
              <a:rPr lang="en-US" sz="2700" dirty="0" smtClean="0">
                <a:solidFill>
                  <a:srgbClr val="404040"/>
                </a:solidFill>
                <a:latin typeface="Calibri"/>
                <a:cs typeface="Calibri"/>
              </a:rPr>
              <a:t> </a:t>
            </a:r>
            <a:r>
              <a:rPr lang="en-US" sz="2700" dirty="0" smtClean="0">
                <a:solidFill>
                  <a:srgbClr val="404040"/>
                </a:solidFill>
                <a:latin typeface="Calibri"/>
                <a:cs typeface="Calibri"/>
              </a:rPr>
              <a:t>Container – note the options and </a:t>
            </a:r>
            <a:r>
              <a:rPr lang="en-US" sz="2700" dirty="0" smtClean="0">
                <a:solidFill>
                  <a:srgbClr val="404040"/>
                </a:solidFill>
                <a:latin typeface="Calibri"/>
                <a:cs typeface="Calibri"/>
              </a:rPr>
              <a:t>fallbacks:</a:t>
            </a:r>
            <a:endParaRPr lang="en-US" sz="2700" dirty="0">
              <a:solidFill>
                <a:srgbClr val="404040"/>
              </a:solidFill>
              <a:latin typeface="Calibri"/>
              <a:cs typeface="Calibri"/>
            </a:endParaRPr>
          </a:p>
          <a:p>
            <a:endParaRPr lang="en-US" sz="2000" dirty="0" smtClean="0">
              <a:latin typeface="Consolas" panose="020B0609020204030204" pitchFamily="49" charset="0"/>
              <a:cs typeface="Consolas" panose="020B0609020204030204" pitchFamily="49" charset="0"/>
            </a:endParaRPr>
          </a:p>
          <a:p>
            <a:r>
              <a:rPr lang="en-US" sz="2000" dirty="0" smtClean="0">
                <a:latin typeface="Consolas" panose="020B0609020204030204" pitchFamily="49" charset="0"/>
                <a:cs typeface="Consolas" panose="020B0609020204030204" pitchFamily="49" charset="0"/>
              </a:rPr>
              <a:t>&lt;div id="video-container"&gt;</a:t>
            </a:r>
          </a:p>
          <a:p>
            <a:r>
              <a:rPr lang="en-US" sz="2000" dirty="0" smtClean="0">
                <a:latin typeface="Consolas" panose="020B0609020204030204" pitchFamily="49" charset="0"/>
                <a:cs typeface="Consolas" panose="020B0609020204030204" pitchFamily="49" charset="0"/>
              </a:rPr>
              <a:t>  &lt;video controls="controls" width="1280" height="720" title="vid" poster="x.jpg"&gt;</a:t>
            </a:r>
          </a:p>
          <a:p>
            <a:r>
              <a:rPr lang="en-US" sz="2000" dirty="0" smtClean="0">
                <a:latin typeface="Consolas" panose="020B0609020204030204" pitchFamily="49" charset="0"/>
                <a:cs typeface="Consolas" panose="020B0609020204030204" pitchFamily="49" charset="0"/>
              </a:rPr>
              <a:t>    &lt;source </a:t>
            </a:r>
            <a:r>
              <a:rPr lang="en-US" sz="2000" dirty="0" err="1" smtClean="0">
                <a:latin typeface="Consolas" panose="020B0609020204030204" pitchFamily="49" charset="0"/>
                <a:cs typeface="Consolas" panose="020B0609020204030204" pitchFamily="49" charset="0"/>
              </a:rPr>
              <a:t>src</a:t>
            </a:r>
            <a:r>
              <a:rPr lang="en-US" sz="2000" dirty="0" smtClean="0">
                <a:latin typeface="Consolas" panose="020B0609020204030204" pitchFamily="49" charset="0"/>
                <a:cs typeface="Consolas" panose="020B0609020204030204" pitchFamily="49" charset="0"/>
              </a:rPr>
              <a:t>="small.mp4" </a:t>
            </a:r>
            <a:r>
              <a:rPr lang="en-US" sz="2000" b="1" dirty="0">
                <a:solidFill>
                  <a:schemeClr val="bg2">
                    <a:lumMod val="50000"/>
                  </a:schemeClr>
                </a:solidFill>
                <a:latin typeface="Consolas" panose="020B0609020204030204" pitchFamily="49" charset="0"/>
                <a:cs typeface="Consolas" panose="020B0609020204030204" pitchFamily="49" charset="0"/>
              </a:rPr>
              <a:t>type</a:t>
            </a:r>
            <a:r>
              <a:rPr lang="en-US" sz="2000" dirty="0" smtClean="0">
                <a:latin typeface="Consolas" panose="020B0609020204030204" pitchFamily="49" charset="0"/>
                <a:cs typeface="Consolas" panose="020B0609020204030204" pitchFamily="49" charset="0"/>
              </a:rPr>
              <a:t>="video/mp4" </a:t>
            </a:r>
            <a:r>
              <a:rPr lang="en-US" sz="2000" b="1" dirty="0" smtClean="0">
                <a:solidFill>
                  <a:schemeClr val="bg2">
                    <a:lumMod val="50000"/>
                  </a:schemeClr>
                </a:solidFill>
                <a:latin typeface="Consolas" panose="020B0609020204030204" pitchFamily="49" charset="0"/>
                <a:cs typeface="Consolas" panose="020B0609020204030204" pitchFamily="49" charset="0"/>
              </a:rPr>
              <a:t>media="all and (max-width:480px)"</a:t>
            </a:r>
            <a:r>
              <a:rPr lang="en-US" sz="2000" dirty="0" smtClean="0">
                <a:latin typeface="Consolas" panose="020B0609020204030204" pitchFamily="49" charset="0"/>
                <a:cs typeface="Consolas" panose="020B0609020204030204" pitchFamily="49" charset="0"/>
              </a:rPr>
              <a:t> /&gt;</a:t>
            </a:r>
          </a:p>
          <a:p>
            <a:r>
              <a:rPr lang="en-US" sz="2000" dirty="0" smtClean="0">
                <a:latin typeface="Consolas" panose="020B0609020204030204" pitchFamily="49" charset="0"/>
                <a:cs typeface="Consolas" panose="020B0609020204030204" pitchFamily="49" charset="0"/>
              </a:rPr>
              <a:t>    &lt;source </a:t>
            </a:r>
            <a:r>
              <a:rPr lang="en-US" sz="2000" dirty="0" err="1" smtClean="0">
                <a:latin typeface="Consolas" panose="020B0609020204030204" pitchFamily="49" charset="0"/>
                <a:cs typeface="Consolas" panose="020B0609020204030204" pitchFamily="49" charset="0"/>
              </a:rPr>
              <a:t>src</a:t>
            </a:r>
            <a:r>
              <a:rPr lang="en-US" sz="2000" dirty="0" smtClean="0">
                <a:latin typeface="Consolas" panose="020B0609020204030204" pitchFamily="49" charset="0"/>
                <a:cs typeface="Consolas" panose="020B0609020204030204" pitchFamily="49" charset="0"/>
              </a:rPr>
              <a:t>="</a:t>
            </a:r>
            <a:r>
              <a:rPr lang="en-US" sz="2000" dirty="0" err="1" smtClean="0">
                <a:latin typeface="Consolas" panose="020B0609020204030204" pitchFamily="49" charset="0"/>
                <a:cs typeface="Consolas" panose="020B0609020204030204" pitchFamily="49" charset="0"/>
              </a:rPr>
              <a:t>file.webm</a:t>
            </a:r>
            <a:r>
              <a:rPr lang="en-US" sz="2000" dirty="0" smtClean="0">
                <a:latin typeface="Consolas" panose="020B0609020204030204" pitchFamily="49" charset="0"/>
                <a:cs typeface="Consolas" panose="020B0609020204030204" pitchFamily="49" charset="0"/>
              </a:rPr>
              <a:t>" </a:t>
            </a:r>
            <a:r>
              <a:rPr lang="en-US" sz="2000" b="1" dirty="0">
                <a:solidFill>
                  <a:schemeClr val="bg2">
                    <a:lumMod val="50000"/>
                  </a:schemeClr>
                </a:solidFill>
                <a:latin typeface="Consolas" panose="020B0609020204030204" pitchFamily="49" charset="0"/>
                <a:cs typeface="Consolas" panose="020B0609020204030204" pitchFamily="49" charset="0"/>
              </a:rPr>
              <a:t>type</a:t>
            </a:r>
            <a:r>
              <a:rPr lang="en-US" sz="2000" dirty="0" smtClean="0">
                <a:latin typeface="Consolas" panose="020B0609020204030204" pitchFamily="49" charset="0"/>
                <a:cs typeface="Consolas" panose="020B0609020204030204" pitchFamily="49" charset="0"/>
              </a:rPr>
              <a:t>="video/</a:t>
            </a:r>
            <a:r>
              <a:rPr lang="en-US" sz="2000" dirty="0" err="1" smtClean="0">
                <a:latin typeface="Consolas" panose="020B0609020204030204" pitchFamily="49" charset="0"/>
                <a:cs typeface="Consolas" panose="020B0609020204030204" pitchFamily="49" charset="0"/>
              </a:rPr>
              <a:t>webm</a:t>
            </a:r>
            <a:r>
              <a:rPr lang="en-US" sz="2000" dirty="0" smtClean="0">
                <a:latin typeface="Consolas" panose="020B0609020204030204" pitchFamily="49" charset="0"/>
                <a:cs typeface="Consolas" panose="020B0609020204030204" pitchFamily="49" charset="0"/>
              </a:rPr>
              <a:t>" /&gt;</a:t>
            </a:r>
          </a:p>
          <a:p>
            <a:r>
              <a:rPr lang="en-US" sz="2000" dirty="0" smtClean="0">
                <a:latin typeface="Consolas" panose="020B0609020204030204" pitchFamily="49" charset="0"/>
                <a:cs typeface="Consolas" panose="020B0609020204030204" pitchFamily="49" charset="0"/>
              </a:rPr>
              <a:t>    &lt;source </a:t>
            </a:r>
            <a:r>
              <a:rPr lang="en-US" sz="2000" dirty="0" err="1" smtClean="0">
                <a:latin typeface="Consolas" panose="020B0609020204030204" pitchFamily="49" charset="0"/>
                <a:cs typeface="Consolas" panose="020B0609020204030204" pitchFamily="49" charset="0"/>
              </a:rPr>
              <a:t>src</a:t>
            </a:r>
            <a:r>
              <a:rPr lang="en-US" sz="2000" dirty="0" smtClean="0">
                <a:latin typeface="Consolas" panose="020B0609020204030204" pitchFamily="49" charset="0"/>
                <a:cs typeface="Consolas" panose="020B0609020204030204" pitchFamily="49" charset="0"/>
              </a:rPr>
              <a:t>="file.mp4" /&gt;</a:t>
            </a:r>
          </a:p>
          <a:p>
            <a:r>
              <a:rPr lang="en-US" sz="2000" dirty="0" smtClean="0">
                <a:latin typeface="Consolas" panose="020B0609020204030204" pitchFamily="49" charset="0"/>
                <a:cs typeface="Consolas" panose="020B0609020204030204" pitchFamily="49" charset="0"/>
              </a:rPr>
              <a:t>    &lt;object …&gt;</a:t>
            </a:r>
          </a:p>
          <a:p>
            <a:r>
              <a:rPr lang="en-US" sz="2000" b="1" dirty="0" smtClean="0">
                <a:solidFill>
                  <a:schemeClr val="bg2">
                    <a:lumMod val="50000"/>
                  </a:schemeClr>
                </a:solidFill>
                <a:latin typeface="Consolas" panose="020B0609020204030204" pitchFamily="49" charset="0"/>
                <a:cs typeface="Consolas" panose="020B0609020204030204" pitchFamily="49" charset="0"/>
              </a:rPr>
              <a:t>        &lt;a </a:t>
            </a:r>
            <a:r>
              <a:rPr lang="en-US" sz="2000" b="1" dirty="0" err="1" smtClean="0">
                <a:solidFill>
                  <a:schemeClr val="bg2">
                    <a:lumMod val="50000"/>
                  </a:schemeClr>
                </a:solidFill>
                <a:latin typeface="Consolas" panose="020B0609020204030204" pitchFamily="49" charset="0"/>
                <a:cs typeface="Consolas" panose="020B0609020204030204" pitchFamily="49" charset="0"/>
              </a:rPr>
              <a:t>href</a:t>
            </a:r>
            <a:r>
              <a:rPr lang="en-US" sz="2000" b="1" dirty="0" smtClean="0">
                <a:solidFill>
                  <a:schemeClr val="bg2">
                    <a:lumMod val="50000"/>
                  </a:schemeClr>
                </a:solidFill>
                <a:latin typeface="Consolas" panose="020B0609020204030204" pitchFamily="49" charset="0"/>
                <a:cs typeface="Consolas" panose="020B0609020204030204" pitchFamily="49" charset="0"/>
              </a:rPr>
              <a:t>="file.mp4“&gt;&lt;</a:t>
            </a:r>
            <a:r>
              <a:rPr lang="en-US" sz="2000" b="1" dirty="0" err="1" smtClean="0">
                <a:solidFill>
                  <a:schemeClr val="bg2">
                    <a:lumMod val="50000"/>
                  </a:schemeClr>
                </a:solidFill>
                <a:latin typeface="Consolas" panose="020B0609020204030204" pitchFamily="49" charset="0"/>
                <a:cs typeface="Consolas" panose="020B0609020204030204" pitchFamily="49" charset="0"/>
              </a:rPr>
              <a:t>img</a:t>
            </a:r>
            <a:r>
              <a:rPr lang="en-US" sz="2000" b="1" dirty="0" smtClean="0">
                <a:solidFill>
                  <a:schemeClr val="bg2">
                    <a:lumMod val="50000"/>
                  </a:schemeClr>
                </a:solidFill>
                <a:latin typeface="Consolas" panose="020B0609020204030204" pitchFamily="49" charset="0"/>
                <a:cs typeface="Consolas" panose="020B0609020204030204" pitchFamily="49" charset="0"/>
              </a:rPr>
              <a:t> </a:t>
            </a:r>
            <a:r>
              <a:rPr lang="en-US" sz="2000" b="1" dirty="0" err="1" smtClean="0">
                <a:solidFill>
                  <a:schemeClr val="bg2">
                    <a:lumMod val="50000"/>
                  </a:schemeClr>
                </a:solidFill>
                <a:latin typeface="Consolas" panose="020B0609020204030204" pitchFamily="49" charset="0"/>
                <a:cs typeface="Consolas" panose="020B0609020204030204" pitchFamily="49" charset="0"/>
              </a:rPr>
              <a:t>src</a:t>
            </a:r>
            <a:r>
              <a:rPr lang="en-US" sz="2000" b="1" dirty="0" smtClean="0">
                <a:solidFill>
                  <a:schemeClr val="bg2">
                    <a:lumMod val="50000"/>
                  </a:schemeClr>
                </a:solidFill>
                <a:latin typeface="Consolas" panose="020B0609020204030204" pitchFamily="49" charset="0"/>
                <a:cs typeface="Consolas" panose="020B0609020204030204" pitchFamily="49" charset="0"/>
              </a:rPr>
              <a:t>="x.jpg“/&gt; Download video&lt;/a&gt;</a:t>
            </a:r>
          </a:p>
          <a:p>
            <a:r>
              <a:rPr lang="en-US" sz="2000" dirty="0" smtClean="0">
                <a:latin typeface="Consolas" panose="020B0609020204030204" pitchFamily="49" charset="0"/>
                <a:cs typeface="Consolas" panose="020B0609020204030204" pitchFamily="49" charset="0"/>
              </a:rPr>
              <a:t>    &lt;/object&gt;</a:t>
            </a:r>
          </a:p>
          <a:p>
            <a:r>
              <a:rPr lang="en-US" sz="2000" dirty="0" smtClean="0">
                <a:latin typeface="Consolas" panose="020B0609020204030204" pitchFamily="49" charset="0"/>
                <a:cs typeface="Consolas" panose="020B0609020204030204" pitchFamily="49" charset="0"/>
              </a:rPr>
              <a:t>&lt;/video&gt;</a:t>
            </a:r>
          </a:p>
          <a:p>
            <a:r>
              <a:rPr lang="en-US" sz="2000" dirty="0" smtClean="0">
                <a:latin typeface="Consolas" panose="020B0609020204030204" pitchFamily="49" charset="0"/>
                <a:cs typeface="Consolas" panose="020B0609020204030204" pitchFamily="49" charset="0"/>
              </a:rPr>
              <a:t>&lt;/div&gt;</a:t>
            </a:r>
          </a:p>
          <a:p>
            <a:endParaRPr lang="en-US" sz="2000" dirty="0">
              <a:latin typeface="Consolas" panose="020B0609020204030204" pitchFamily="49" charset="0"/>
              <a:cs typeface="Consolas" panose="020B0609020204030204" pitchFamily="49" charset="0"/>
            </a:endParaRPr>
          </a:p>
          <a:p>
            <a:r>
              <a:rPr lang="en-US" sz="2000" dirty="0" smtClean="0">
                <a:latin typeface="Consolas" panose="020B0609020204030204" pitchFamily="49" charset="0"/>
                <a:cs typeface="Consolas" panose="020B0609020204030204" pitchFamily="49" charset="0"/>
              </a:rPr>
              <a:t>$('#vid-container').</a:t>
            </a:r>
            <a:r>
              <a:rPr lang="en-US" sz="2000" dirty="0" err="1" smtClean="0">
                <a:latin typeface="Consolas" panose="020B0609020204030204" pitchFamily="49" charset="0"/>
                <a:cs typeface="Consolas" panose="020B0609020204030204" pitchFamily="49" charset="0"/>
              </a:rPr>
              <a:t>fitVids</a:t>
            </a:r>
            <a:r>
              <a:rPr lang="en-US" sz="2000" dirty="0" smtClean="0">
                <a:latin typeface="Consolas" panose="020B0609020204030204" pitchFamily="49" charset="0"/>
                <a:cs typeface="Consolas" panose="020B0609020204030204" pitchFamily="49" charset="0"/>
              </a:rPr>
              <a:t>(); // OR CSS</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79270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Forms</a:t>
            </a:r>
            <a:endParaRPr lang="en-US" dirty="0"/>
          </a:p>
        </p:txBody>
      </p:sp>
      <p:sp>
        <p:nvSpPr>
          <p:cNvPr id="3" name="Content Placeholder 2"/>
          <p:cNvSpPr>
            <a:spLocks noGrp="1"/>
          </p:cNvSpPr>
          <p:nvPr>
            <p:ph idx="1"/>
          </p:nvPr>
        </p:nvSpPr>
        <p:spPr/>
        <p:txBody>
          <a:bodyPr/>
          <a:lstStyle/>
          <a:p>
            <a:r>
              <a:rPr lang="en-US" dirty="0" smtClean="0"/>
              <a:t>Label alignment</a:t>
            </a:r>
          </a:p>
          <a:p>
            <a:r>
              <a:rPr lang="en-US" dirty="0" smtClean="0"/>
              <a:t>Touch-friendly</a:t>
            </a:r>
          </a:p>
          <a:p>
            <a:r>
              <a:rPr lang="en-US" dirty="0" smtClean="0"/>
              <a:t>Input types</a:t>
            </a:r>
            <a:endParaRPr lang="en-US" dirty="0"/>
          </a:p>
        </p:txBody>
      </p:sp>
      <p:pic>
        <p:nvPicPr>
          <p:cNvPr id="1026" name="Picture 2" descr="http://simpsonsscreenshots.files.wordpress.com/2011/05/fingersyouhaveusedtodi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945" y="1189654"/>
            <a:ext cx="6219672" cy="46647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12069" y="4666593"/>
            <a:ext cx="5927834" cy="1040524"/>
          </a:xfrm>
          <a:prstGeom prst="rect">
            <a:avLst/>
          </a:prstGeom>
          <a:solidFill>
            <a:srgbClr val="71685A">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943600" y="4745421"/>
            <a:ext cx="5896304" cy="830997"/>
          </a:xfrm>
          <a:prstGeom prst="rect">
            <a:avLst/>
          </a:prstGeom>
          <a:noFill/>
        </p:spPr>
        <p:txBody>
          <a:bodyPr wrap="square" rtlCol="0">
            <a:spAutoFit/>
          </a:bodyPr>
          <a:lstStyle/>
          <a:p>
            <a:pPr algn="ctr"/>
            <a:r>
              <a:rPr lang="en-US" sz="2400" b="1" dirty="0" smtClean="0">
                <a:ln w="3175">
                  <a:noFill/>
                </a:ln>
                <a:solidFill>
                  <a:schemeClr val="bg1">
                    <a:lumMod val="95000"/>
                  </a:schemeClr>
                </a:solidFill>
                <a:latin typeface="Calibri" panose="020F0502020204030204" pitchFamily="34" charset="0"/>
              </a:rPr>
              <a:t>“</a:t>
            </a:r>
            <a:r>
              <a:rPr lang="en-US" sz="2400" b="1" i="1" dirty="0" smtClean="0">
                <a:ln w="3175">
                  <a:noFill/>
                </a:ln>
                <a:solidFill>
                  <a:schemeClr val="bg1">
                    <a:lumMod val="95000"/>
                  </a:schemeClr>
                </a:solidFill>
                <a:latin typeface="Calibri" panose="020F0502020204030204" pitchFamily="34" charset="0"/>
              </a:rPr>
              <a:t>To order a special dialing wand, please mash the keypad with your palm now.</a:t>
            </a:r>
            <a:r>
              <a:rPr lang="en-US" sz="2400" b="1" dirty="0" smtClean="0">
                <a:ln w="3175">
                  <a:noFill/>
                </a:ln>
                <a:solidFill>
                  <a:schemeClr val="bg1">
                    <a:lumMod val="95000"/>
                  </a:schemeClr>
                </a:solidFill>
                <a:latin typeface="Calibri" panose="020F0502020204030204" pitchFamily="34" charset="0"/>
              </a:rPr>
              <a:t>”</a:t>
            </a:r>
            <a:endParaRPr lang="en-US" sz="2400" b="1" dirty="0">
              <a:ln w="3175">
                <a:noFill/>
              </a:ln>
              <a:solidFill>
                <a:schemeClr val="bg1">
                  <a:lumMod val="95000"/>
                </a:schemeClr>
              </a:solidFill>
              <a:latin typeface="Calibri" panose="020F0502020204030204" pitchFamily="34" charset="0"/>
            </a:endParaRPr>
          </a:p>
        </p:txBody>
      </p:sp>
    </p:spTree>
    <p:extLst>
      <p:ext uri="{BB962C8B-B14F-4D97-AF65-F5344CB8AC3E}">
        <p14:creationId xmlns:p14="http://schemas.microsoft.com/office/powerpoint/2010/main" val="3167108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Typography</a:t>
            </a:r>
            <a:endParaRPr lang="en-US" dirty="0"/>
          </a:p>
        </p:txBody>
      </p:sp>
      <p:sp>
        <p:nvSpPr>
          <p:cNvPr id="3" name="Content Placeholder 2"/>
          <p:cNvSpPr>
            <a:spLocks noGrp="1"/>
          </p:cNvSpPr>
          <p:nvPr>
            <p:ph idx="1"/>
          </p:nvPr>
        </p:nvSpPr>
        <p:spPr>
          <a:xfrm>
            <a:off x="181922" y="1189655"/>
            <a:ext cx="6502657" cy="4642976"/>
          </a:xfrm>
        </p:spPr>
        <p:txBody>
          <a:bodyPr>
            <a:normAutofit/>
          </a:bodyPr>
          <a:lstStyle/>
          <a:p>
            <a:r>
              <a:rPr lang="en-US" dirty="0" smtClean="0"/>
              <a:t>Respect the user agent</a:t>
            </a:r>
          </a:p>
          <a:p>
            <a:r>
              <a:rPr lang="en-US" dirty="0" smtClean="0"/>
              <a:t>Display density</a:t>
            </a:r>
          </a:p>
          <a:p>
            <a:r>
              <a:rPr lang="en-US" dirty="0" smtClean="0"/>
              <a:t>Metrics: font size, contrast, line height, line length, spacing, hyphenation</a:t>
            </a:r>
          </a:p>
          <a:p>
            <a:pPr lvl="1"/>
            <a:r>
              <a:rPr lang="en-US" sz="2400" i="1" dirty="0" smtClean="0"/>
              <a:t>“A </a:t>
            </a:r>
            <a:r>
              <a:rPr lang="en-US" sz="2400" i="1" dirty="0"/>
              <a:t>useful trick is to hold a well-printed book at a comfortable reading distance while looking at your website to compare</a:t>
            </a:r>
            <a:r>
              <a:rPr lang="en-US" sz="2400" i="1" dirty="0" smtClean="0"/>
              <a:t>.” –  </a:t>
            </a:r>
            <a:r>
              <a:rPr lang="en-US" sz="2400" i="1" dirty="0" err="1" smtClean="0"/>
              <a:t>attrib</a:t>
            </a:r>
            <a:endParaRPr lang="en-US" sz="2400" i="1" dirty="0" smtClean="0"/>
          </a:p>
          <a:p>
            <a:r>
              <a:rPr lang="en-US" dirty="0" smtClean="0"/>
              <a:t>Web fonts – browser and device quirks</a:t>
            </a:r>
            <a:endParaRPr lang="en-US" dirty="0"/>
          </a:p>
        </p:txBody>
      </p:sp>
      <p:pic>
        <p:nvPicPr>
          <p:cNvPr id="1026" name="Picture 2" descr="http://www.brightlemon.com/files/basics-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209937"/>
            <a:ext cx="5194914" cy="38702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616965" y="4080148"/>
            <a:ext cx="2388651" cy="338554"/>
          </a:xfrm>
          <a:prstGeom prst="rect">
            <a:avLst/>
          </a:prstGeom>
          <a:noFill/>
        </p:spPr>
        <p:txBody>
          <a:bodyPr wrap="square" rtlCol="0">
            <a:spAutoFit/>
          </a:bodyPr>
          <a:lstStyle/>
          <a:p>
            <a:r>
              <a:rPr lang="en-US" sz="1600" dirty="0" smtClean="0">
                <a:latin typeface="Calibri" panose="020F0502020204030204" pitchFamily="34" charset="0"/>
              </a:rPr>
              <a:t>Source: </a:t>
            </a:r>
            <a:r>
              <a:rPr lang="en-US" sz="1600" dirty="0" smtClean="0">
                <a:latin typeface="Calibri" panose="020F0502020204030204" pitchFamily="34" charset="0"/>
                <a:hlinkClick r:id="rId4" action="ppaction://hlinkfile"/>
              </a:rPr>
              <a:t>BrightLemon.com</a:t>
            </a:r>
            <a:endParaRPr lang="en-US" sz="1600" dirty="0">
              <a:latin typeface="Calibri" panose="020F0502020204030204" pitchFamily="34" charset="0"/>
            </a:endParaRPr>
          </a:p>
        </p:txBody>
      </p:sp>
    </p:spTree>
    <p:extLst>
      <p:ext uri="{BB962C8B-B14F-4D97-AF65-F5344CB8AC3E}">
        <p14:creationId xmlns:p14="http://schemas.microsoft.com/office/powerpoint/2010/main" val="24127134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 – Browser Quirks and Gotchas</a:t>
            </a:r>
            <a:endParaRPr lang="en-US" dirty="0"/>
          </a:p>
        </p:txBody>
      </p:sp>
      <p:pic>
        <p:nvPicPr>
          <p:cNvPr id="4" name="Picture 3"/>
          <p:cNvPicPr>
            <a:picLocks noChangeAspect="1"/>
          </p:cNvPicPr>
          <p:nvPr/>
        </p:nvPicPr>
        <p:blipFill>
          <a:blip r:embed="rId3"/>
          <a:stretch>
            <a:fillRect/>
          </a:stretch>
        </p:blipFill>
        <p:spPr>
          <a:xfrm>
            <a:off x="181922" y="1189653"/>
            <a:ext cx="2429306" cy="2506427"/>
          </a:xfrm>
          <a:prstGeom prst="rect">
            <a:avLst/>
          </a:prstGeom>
        </p:spPr>
      </p:pic>
      <p:pic>
        <p:nvPicPr>
          <p:cNvPr id="5" name="Picture 4"/>
          <p:cNvPicPr>
            <a:picLocks noChangeAspect="1"/>
          </p:cNvPicPr>
          <p:nvPr/>
        </p:nvPicPr>
        <p:blipFill>
          <a:blip r:embed="rId4"/>
          <a:stretch>
            <a:fillRect/>
          </a:stretch>
        </p:blipFill>
        <p:spPr>
          <a:xfrm>
            <a:off x="3269949" y="1189653"/>
            <a:ext cx="2448586" cy="2506427"/>
          </a:xfrm>
          <a:prstGeom prst="rect">
            <a:avLst/>
          </a:prstGeom>
          <a:ln>
            <a:noFill/>
          </a:ln>
        </p:spPr>
      </p:pic>
      <p:sp>
        <p:nvSpPr>
          <p:cNvPr id="6" name="TextBox 5"/>
          <p:cNvSpPr txBox="1"/>
          <p:nvPr/>
        </p:nvSpPr>
        <p:spPr>
          <a:xfrm>
            <a:off x="111419" y="4041705"/>
            <a:ext cx="11713436" cy="369332"/>
          </a:xfrm>
          <a:prstGeom prst="rect">
            <a:avLst/>
          </a:prstGeom>
          <a:solidFill>
            <a:schemeClr val="bg2">
              <a:lumMod val="60000"/>
              <a:lumOff val="40000"/>
            </a:schemeClr>
          </a:solidFill>
        </p:spPr>
        <p:txBody>
          <a:bodyPr wrap="square" rtlCol="0">
            <a:spAutoFit/>
          </a:bodyPr>
          <a:lstStyle/>
          <a:p>
            <a:r>
              <a:rPr lang="en-US" dirty="0" smtClean="0">
                <a:latin typeface="Calibri" panose="020F0502020204030204" pitchFamily="34" charset="0"/>
              </a:rPr>
              <a:t>   Chrome 23                                         </a:t>
            </a:r>
            <a:r>
              <a:rPr lang="en-US" dirty="0">
                <a:latin typeface="Calibri" panose="020F0502020204030204" pitchFamily="34" charset="0"/>
              </a:rPr>
              <a:t>IE10                                                  Firefox </a:t>
            </a:r>
            <a:r>
              <a:rPr lang="en-US" dirty="0" smtClean="0">
                <a:latin typeface="Calibri" panose="020F0502020204030204" pitchFamily="34" charset="0"/>
              </a:rPr>
              <a:t>16                                      Android </a:t>
            </a:r>
            <a:r>
              <a:rPr lang="en-US" dirty="0">
                <a:latin typeface="Calibri" panose="020F0502020204030204" pitchFamily="34" charset="0"/>
              </a:rPr>
              <a:t>4.1</a:t>
            </a:r>
          </a:p>
        </p:txBody>
      </p:sp>
      <p:pic>
        <p:nvPicPr>
          <p:cNvPr id="3" name="Picture 2"/>
          <p:cNvPicPr>
            <a:picLocks noChangeAspect="1"/>
          </p:cNvPicPr>
          <p:nvPr/>
        </p:nvPicPr>
        <p:blipFill rotWithShape="1">
          <a:blip r:embed="rId5"/>
          <a:srcRect r="4036" b="5357"/>
          <a:stretch/>
        </p:blipFill>
        <p:spPr>
          <a:xfrm>
            <a:off x="181922" y="4756662"/>
            <a:ext cx="2613233" cy="1062247"/>
          </a:xfrm>
          <a:prstGeom prst="rect">
            <a:avLst/>
          </a:prstGeom>
        </p:spPr>
      </p:pic>
      <p:sp>
        <p:nvSpPr>
          <p:cNvPr id="7" name="TextBox 6"/>
          <p:cNvSpPr txBox="1"/>
          <p:nvPr/>
        </p:nvSpPr>
        <p:spPr>
          <a:xfrm>
            <a:off x="2905061" y="5142477"/>
            <a:ext cx="7488979" cy="646331"/>
          </a:xfrm>
          <a:prstGeom prst="rect">
            <a:avLst/>
          </a:prstGeom>
          <a:noFill/>
        </p:spPr>
        <p:txBody>
          <a:bodyPr wrap="square" rtlCol="0">
            <a:spAutoFit/>
          </a:bodyPr>
          <a:lstStyle/>
          <a:p>
            <a:r>
              <a:rPr lang="en-US" dirty="0" smtClean="0">
                <a:latin typeface="Calibri" panose="020F0502020204030204" pitchFamily="34" charset="0"/>
              </a:rPr>
              <a:t>Selected</a:t>
            </a:r>
            <a:br>
              <a:rPr lang="en-US" dirty="0" smtClean="0">
                <a:latin typeface="Calibri" panose="020F0502020204030204" pitchFamily="34" charset="0"/>
              </a:rPr>
            </a:br>
            <a:r>
              <a:rPr lang="en-US" dirty="0" smtClean="0">
                <a:latin typeface="Calibri" panose="020F0502020204030204" pitchFamily="34" charset="0"/>
              </a:rPr>
              <a:t>text-shadow</a:t>
            </a:r>
            <a:endParaRPr lang="en-US" dirty="0">
              <a:latin typeface="Calibri" panose="020F0502020204030204" pitchFamily="34" charset="0"/>
            </a:endParaRPr>
          </a:p>
        </p:txBody>
      </p:sp>
      <p:pic>
        <p:nvPicPr>
          <p:cNvPr id="8" name="Picture 7"/>
          <p:cNvPicPr>
            <a:picLocks noChangeAspect="1"/>
          </p:cNvPicPr>
          <p:nvPr/>
        </p:nvPicPr>
        <p:blipFill rotWithShape="1">
          <a:blip r:embed="rId6"/>
          <a:srcRect t="2183" b="12753"/>
          <a:stretch/>
        </p:blipFill>
        <p:spPr>
          <a:xfrm>
            <a:off x="9249277" y="1207109"/>
            <a:ext cx="2352185" cy="2509254"/>
          </a:xfrm>
          <a:prstGeom prst="rect">
            <a:avLst/>
          </a:prstGeom>
          <a:ln>
            <a:noFill/>
          </a:ln>
        </p:spPr>
      </p:pic>
      <p:pic>
        <p:nvPicPr>
          <p:cNvPr id="9" name="Picture 8"/>
          <p:cNvPicPr>
            <a:picLocks noChangeAspect="1"/>
          </p:cNvPicPr>
          <p:nvPr/>
        </p:nvPicPr>
        <p:blipFill>
          <a:blip r:embed="rId7"/>
          <a:stretch>
            <a:fillRect/>
          </a:stretch>
        </p:blipFill>
        <p:spPr>
          <a:xfrm>
            <a:off x="6377256" y="1171376"/>
            <a:ext cx="2467866" cy="2544987"/>
          </a:xfrm>
          <a:prstGeom prst="rect">
            <a:avLst/>
          </a:prstGeom>
        </p:spPr>
      </p:pic>
    </p:spTree>
    <p:extLst>
      <p:ext uri="{BB962C8B-B14F-4D97-AF65-F5344CB8AC3E}">
        <p14:creationId xmlns:p14="http://schemas.microsoft.com/office/powerpoint/2010/main" val="25297993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Techniques</a:t>
            </a:r>
            <a:endParaRPr lang="en-US" dirty="0"/>
          </a:p>
        </p:txBody>
      </p:sp>
      <p:sp>
        <p:nvSpPr>
          <p:cNvPr id="3" name="Content Placeholder 2"/>
          <p:cNvSpPr>
            <a:spLocks noGrp="1"/>
          </p:cNvSpPr>
          <p:nvPr>
            <p:ph idx="1"/>
          </p:nvPr>
        </p:nvSpPr>
        <p:spPr/>
        <p:txBody>
          <a:bodyPr/>
          <a:lstStyle/>
          <a:p>
            <a:r>
              <a:rPr lang="en-US" dirty="0" smtClean="0"/>
              <a:t>Mobile click event latency (touch events)</a:t>
            </a:r>
          </a:p>
          <a:p>
            <a:r>
              <a:rPr lang="en-US" dirty="0" smtClean="0"/>
              <a:t>Keyboard hotkeys</a:t>
            </a:r>
          </a:p>
          <a:p>
            <a:r>
              <a:rPr lang="en-US" dirty="0" smtClean="0"/>
              <a:t>Bundling and minification (</a:t>
            </a:r>
            <a:r>
              <a:rPr lang="en-US" dirty="0" err="1" smtClean="0"/>
              <a:t>System.Web.Optimization</a:t>
            </a:r>
            <a:r>
              <a:rPr lang="en-US" dirty="0"/>
              <a:t>)</a:t>
            </a:r>
            <a:endParaRPr lang="en-US" dirty="0" smtClean="0"/>
          </a:p>
        </p:txBody>
      </p:sp>
    </p:spTree>
    <p:extLst>
      <p:ext uri="{BB962C8B-B14F-4D97-AF65-F5344CB8AC3E}">
        <p14:creationId xmlns:p14="http://schemas.microsoft.com/office/powerpoint/2010/main" val="34508155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Web Design Case </a:t>
            </a:r>
            <a:r>
              <a:rPr lang="en-US" dirty="0" smtClean="0"/>
              <a:t>Study</a:t>
            </a:r>
            <a:endParaRPr lang="en-US" dirty="0"/>
          </a:p>
        </p:txBody>
      </p:sp>
      <p:sp>
        <p:nvSpPr>
          <p:cNvPr id="3" name="Content Placeholder 2"/>
          <p:cNvSpPr>
            <a:spLocks noGrp="1"/>
          </p:cNvSpPr>
          <p:nvPr>
            <p:ph idx="1"/>
          </p:nvPr>
        </p:nvSpPr>
        <p:spPr/>
        <p:txBody>
          <a:bodyPr>
            <a:normAutofit lnSpcReduction="10000"/>
          </a:bodyPr>
          <a:lstStyle/>
          <a:p>
            <a:r>
              <a:rPr lang="en-US" dirty="0" smtClean="0"/>
              <a:t>Workflow:</a:t>
            </a:r>
          </a:p>
          <a:p>
            <a:pPr lvl="1"/>
            <a:r>
              <a:rPr lang="en-US" dirty="0" smtClean="0"/>
              <a:t>Identify the goals and value </a:t>
            </a:r>
            <a:r>
              <a:rPr lang="en-US" dirty="0"/>
              <a:t>p</a:t>
            </a:r>
            <a:r>
              <a:rPr lang="en-US" dirty="0" smtClean="0"/>
              <a:t>roposition(s) for your site</a:t>
            </a:r>
          </a:p>
          <a:p>
            <a:pPr lvl="1"/>
            <a:r>
              <a:rPr lang="en-US" dirty="0" smtClean="0"/>
              <a:t>Understand your users and their reasons for coming to your site</a:t>
            </a:r>
          </a:p>
          <a:p>
            <a:pPr lvl="1"/>
            <a:r>
              <a:rPr lang="en-US" dirty="0" smtClean="0"/>
              <a:t>Gather, develop, organize and prioritize your </a:t>
            </a:r>
            <a:r>
              <a:rPr lang="en-US" dirty="0"/>
              <a:t>c</a:t>
            </a:r>
            <a:r>
              <a:rPr lang="en-US" dirty="0" smtClean="0"/>
              <a:t>ontent</a:t>
            </a:r>
          </a:p>
          <a:p>
            <a:pPr lvl="1"/>
            <a:r>
              <a:rPr lang="en-US" dirty="0" smtClean="0"/>
              <a:t>Create wireframes and </a:t>
            </a:r>
            <a:r>
              <a:rPr lang="en-US" dirty="0"/>
              <a:t>f</a:t>
            </a:r>
            <a:r>
              <a:rPr lang="en-US" dirty="0" smtClean="0"/>
              <a:t>ind the best “break points” for your content: small, medium and large</a:t>
            </a:r>
          </a:p>
          <a:p>
            <a:pPr lvl="1"/>
            <a:r>
              <a:rPr lang="en-US" dirty="0" smtClean="0"/>
              <a:t>Implement server-side logic to serve smaller media files to mobile devices</a:t>
            </a:r>
          </a:p>
          <a:p>
            <a:pPr lvl="1"/>
            <a:r>
              <a:rPr lang="en-US" dirty="0" smtClean="0"/>
              <a:t>Enhance, enhance, enhance</a:t>
            </a:r>
            <a:endParaRPr lang="en-US" dirty="0"/>
          </a:p>
        </p:txBody>
      </p:sp>
    </p:spTree>
    <p:extLst>
      <p:ext uri="{BB962C8B-B14F-4D97-AF65-F5344CB8AC3E}">
        <p14:creationId xmlns:p14="http://schemas.microsoft.com/office/powerpoint/2010/main" val="647960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Before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5507" y="1112877"/>
            <a:ext cx="2148292" cy="41428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86" y="1112877"/>
            <a:ext cx="6139070" cy="472065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643" y="1347788"/>
            <a:ext cx="1881277" cy="3660311"/>
          </a:xfrm>
          <a:prstGeom prst="rect">
            <a:avLst/>
          </a:prstGeom>
        </p:spPr>
      </p:pic>
    </p:spTree>
    <p:extLst>
      <p:ext uri="{BB962C8B-B14F-4D97-AF65-F5344CB8AC3E}">
        <p14:creationId xmlns:p14="http://schemas.microsoft.com/office/powerpoint/2010/main" val="18170371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Focus on Value</a:t>
            </a:r>
            <a:endParaRPr lang="en-US" dirty="0"/>
          </a:p>
        </p:txBody>
      </p:sp>
      <p:sp>
        <p:nvSpPr>
          <p:cNvPr id="4" name="TextBox 3"/>
          <p:cNvSpPr txBox="1"/>
          <p:nvPr/>
        </p:nvSpPr>
        <p:spPr>
          <a:xfrm>
            <a:off x="9661161" y="5666582"/>
            <a:ext cx="2453640" cy="338554"/>
          </a:xfrm>
          <a:prstGeom prst="rect">
            <a:avLst/>
          </a:prstGeom>
          <a:noFill/>
        </p:spPr>
        <p:txBody>
          <a:bodyPr wrap="square" rtlCol="0">
            <a:spAutoFit/>
          </a:bodyPr>
          <a:lstStyle/>
          <a:p>
            <a:pPr algn="r"/>
            <a:r>
              <a:rPr lang="en-US" sz="1600" dirty="0" smtClean="0"/>
              <a:t>http://xkcd.com/773/</a:t>
            </a: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69" y="948551"/>
            <a:ext cx="7315200" cy="5111177"/>
          </a:xfrm>
          <a:prstGeom prst="rect">
            <a:avLst/>
          </a:prstGeom>
        </p:spPr>
      </p:pic>
    </p:spTree>
    <p:extLst>
      <p:ext uri="{BB962C8B-B14F-4D97-AF65-F5344CB8AC3E}">
        <p14:creationId xmlns:p14="http://schemas.microsoft.com/office/powerpoint/2010/main" val="37273680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h2.redbubble.net/image.10929601.1750/sticker,375x3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025" y="0"/>
            <a:ext cx="3571875" cy="3429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52530" y="3556595"/>
            <a:ext cx="10616484" cy="954107"/>
          </a:xfrm>
          <a:prstGeom prst="rect">
            <a:avLst/>
          </a:prstGeom>
        </p:spPr>
        <p:txBody>
          <a:bodyPr wrap="square">
            <a:spAutoFit/>
          </a:bodyPr>
          <a:lstStyle/>
          <a:p>
            <a:pPr>
              <a:defRPr/>
            </a:pPr>
            <a:r>
              <a:rPr lang="en-US" sz="2800" dirty="0"/>
              <a:t>“Best viewed </a:t>
            </a:r>
            <a:r>
              <a:rPr lang="en-US" sz="2800" dirty="0" smtClean="0"/>
              <a:t>with </a:t>
            </a:r>
            <a:r>
              <a:rPr lang="en-US" sz="2800" dirty="0"/>
              <a:t>IE 5.5 </a:t>
            </a:r>
            <a:r>
              <a:rPr lang="en-US" sz="2800" dirty="0" smtClean="0"/>
              <a:t>at 800x600, color </a:t>
            </a:r>
            <a:r>
              <a:rPr lang="en-US" sz="2800" dirty="0"/>
              <a:t>depth </a:t>
            </a:r>
            <a:r>
              <a:rPr lang="en-US" sz="2800" dirty="0" smtClean="0"/>
              <a:t>15bpp, with a parakeet on your shoulder”</a:t>
            </a:r>
            <a:endParaRPr lang="en-US" sz="2800" dirty="0"/>
          </a:p>
        </p:txBody>
      </p:sp>
    </p:spTree>
    <p:extLst>
      <p:ext uri="{BB962C8B-B14F-4D97-AF65-F5344CB8AC3E}">
        <p14:creationId xmlns:p14="http://schemas.microsoft.com/office/powerpoint/2010/main" val="38808877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Understand your Site Visitors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a:t>Identify your </a:t>
            </a:r>
            <a:r>
              <a:rPr lang="en-US" dirty="0" smtClean="0"/>
              <a:t>Users:</a:t>
            </a:r>
          </a:p>
          <a:p>
            <a:pPr lvl="1"/>
            <a:r>
              <a:rPr lang="en-US" dirty="0"/>
              <a:t>Repeat visitors </a:t>
            </a:r>
            <a:endParaRPr lang="en-US" dirty="0" smtClean="0"/>
          </a:p>
          <a:p>
            <a:pPr lvl="1"/>
            <a:r>
              <a:rPr lang="en-US" dirty="0" smtClean="0"/>
              <a:t>Organic </a:t>
            </a:r>
            <a:r>
              <a:rPr lang="en-US" dirty="0"/>
              <a:t>search</a:t>
            </a:r>
            <a:endParaRPr lang="en-US" dirty="0" smtClean="0"/>
          </a:p>
          <a:p>
            <a:pPr lvl="1"/>
            <a:r>
              <a:rPr lang="en-US" dirty="0" smtClean="0"/>
              <a:t>Active search</a:t>
            </a:r>
          </a:p>
          <a:p>
            <a:r>
              <a:rPr lang="en-US" dirty="0"/>
              <a:t>Identify the primary reason the user is </a:t>
            </a:r>
            <a:r>
              <a:rPr lang="en-US" dirty="0" smtClean="0"/>
              <a:t>visiting:</a:t>
            </a:r>
          </a:p>
          <a:p>
            <a:pPr lvl="1"/>
            <a:r>
              <a:rPr lang="en-US" dirty="0" smtClean="0"/>
              <a:t>Repeats: hear old and new songs</a:t>
            </a:r>
          </a:p>
          <a:p>
            <a:pPr lvl="1"/>
            <a:r>
              <a:rPr lang="en-US" dirty="0" smtClean="0"/>
              <a:t>Organic searchers: He-Man</a:t>
            </a:r>
          </a:p>
          <a:p>
            <a:pPr lvl="1"/>
            <a:r>
              <a:rPr lang="en-US" dirty="0" smtClean="0"/>
              <a:t>Active searchers: hear songs, read info, see videos</a:t>
            </a:r>
          </a:p>
          <a:p>
            <a:r>
              <a:rPr lang="en-US" dirty="0"/>
              <a:t>Identify the activities that will engage the </a:t>
            </a:r>
            <a:r>
              <a:rPr lang="en-US" dirty="0" smtClean="0"/>
              <a:t>user:</a:t>
            </a:r>
          </a:p>
          <a:p>
            <a:pPr lvl="1"/>
            <a:r>
              <a:rPr lang="en-US" dirty="0" smtClean="0"/>
              <a:t>Hearing music</a:t>
            </a:r>
          </a:p>
          <a:p>
            <a:pPr lvl="1"/>
            <a:r>
              <a:rPr lang="en-US" dirty="0" smtClean="0"/>
              <a:t>Viewing pictures</a:t>
            </a:r>
          </a:p>
          <a:p>
            <a:pPr lvl="1"/>
            <a:r>
              <a:rPr lang="en-US" dirty="0" smtClean="0"/>
              <a:t>Reading copy (Bios, About)</a:t>
            </a:r>
          </a:p>
          <a:p>
            <a:pPr lvl="1"/>
            <a:endParaRPr lang="en-US" dirty="0"/>
          </a:p>
        </p:txBody>
      </p:sp>
    </p:spTree>
    <p:extLst>
      <p:ext uri="{BB962C8B-B14F-4D97-AF65-F5344CB8AC3E}">
        <p14:creationId xmlns:p14="http://schemas.microsoft.com/office/powerpoint/2010/main" val="32166922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Collect Content</a:t>
            </a:r>
            <a:endParaRPr lang="en-US" dirty="0"/>
          </a:p>
        </p:txBody>
      </p:sp>
      <p:sp>
        <p:nvSpPr>
          <p:cNvPr id="3" name="Content Placeholder 2"/>
          <p:cNvSpPr>
            <a:spLocks noGrp="1"/>
          </p:cNvSpPr>
          <p:nvPr>
            <p:ph idx="1"/>
          </p:nvPr>
        </p:nvSpPr>
        <p:spPr/>
        <p:txBody>
          <a:bodyPr/>
          <a:lstStyle/>
          <a:p>
            <a:r>
              <a:rPr lang="en-US" dirty="0" smtClean="0"/>
              <a:t>Isolate your copy</a:t>
            </a:r>
          </a:p>
          <a:p>
            <a:r>
              <a:rPr lang="en-US" dirty="0" smtClean="0"/>
              <a:t>Curate your copy</a:t>
            </a:r>
          </a:p>
          <a:p>
            <a:r>
              <a:rPr lang="en-US" dirty="0" smtClean="0"/>
              <a:t>Isolate your media</a:t>
            </a:r>
          </a:p>
          <a:p>
            <a:r>
              <a:rPr lang="en-US" dirty="0" smtClean="0"/>
              <a:t>Curate your media</a:t>
            </a:r>
          </a:p>
          <a:p>
            <a:r>
              <a:rPr lang="en-US" dirty="0" smtClean="0"/>
              <a:t>Process your media</a:t>
            </a:r>
            <a:endParaRPr lang="en-US" dirty="0"/>
          </a:p>
        </p:txBody>
      </p:sp>
    </p:spTree>
    <p:extLst>
      <p:ext uri="{BB962C8B-B14F-4D97-AF65-F5344CB8AC3E}">
        <p14:creationId xmlns:p14="http://schemas.microsoft.com/office/powerpoint/2010/main" val="12538365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26710" y="213014"/>
            <a:ext cx="7172325" cy="5600700"/>
          </a:xfrm>
          <a:prstGeom prst="rect">
            <a:avLst/>
          </a:prstGeom>
        </p:spPr>
      </p:pic>
    </p:spTree>
    <p:extLst>
      <p:ext uri="{BB962C8B-B14F-4D97-AF65-F5344CB8AC3E}">
        <p14:creationId xmlns:p14="http://schemas.microsoft.com/office/powerpoint/2010/main" val="42541714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1533" y="336839"/>
            <a:ext cx="11709669" cy="4152034"/>
          </a:xfrm>
          <a:prstGeom prst="rect">
            <a:avLst/>
          </a:prstGeom>
        </p:spPr>
      </p:pic>
    </p:spTree>
    <p:extLst>
      <p:ext uri="{BB962C8B-B14F-4D97-AF65-F5344CB8AC3E}">
        <p14:creationId xmlns:p14="http://schemas.microsoft.com/office/powerpoint/2010/main" val="24994107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0232" y="256673"/>
            <a:ext cx="10266948" cy="5561264"/>
          </a:xfrm>
          <a:prstGeom prst="rect">
            <a:avLst/>
          </a:prstGeom>
        </p:spPr>
      </p:pic>
    </p:spTree>
    <p:extLst>
      <p:ext uri="{BB962C8B-B14F-4D97-AF65-F5344CB8AC3E}">
        <p14:creationId xmlns:p14="http://schemas.microsoft.com/office/powerpoint/2010/main" val="17328727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Content Organization</a:t>
            </a:r>
            <a:endParaRPr lang="en-US" dirty="0"/>
          </a:p>
        </p:txBody>
      </p:sp>
      <p:sp>
        <p:nvSpPr>
          <p:cNvPr id="3" name="Content Placeholder 2"/>
          <p:cNvSpPr>
            <a:spLocks noGrp="1"/>
          </p:cNvSpPr>
          <p:nvPr>
            <p:ph idx="1"/>
          </p:nvPr>
        </p:nvSpPr>
        <p:spPr>
          <a:xfrm>
            <a:off x="181923" y="1189655"/>
            <a:ext cx="6546424" cy="4642976"/>
          </a:xfrm>
        </p:spPr>
        <p:txBody>
          <a:bodyPr/>
          <a:lstStyle/>
          <a:p>
            <a:r>
              <a:rPr lang="en-US" dirty="0" smtClean="0"/>
              <a:t>Copy: isolated, culled, consistently named</a:t>
            </a:r>
          </a:p>
          <a:p>
            <a:r>
              <a:rPr lang="en-US" dirty="0" smtClean="0"/>
              <a:t>Image sets: sorted, culled, consistently named, full-size and scaled</a:t>
            </a:r>
          </a:p>
          <a:p>
            <a:r>
              <a:rPr lang="en-US" dirty="0" smtClean="0"/>
              <a:t>Audio: sorted, culled, consistently named, with ID3 tags embedded</a:t>
            </a:r>
          </a:p>
          <a:p>
            <a:r>
              <a:rPr lang="en-US" dirty="0" smtClean="0"/>
              <a:t>Video: full-bitrate and down-sampled</a:t>
            </a:r>
            <a:endParaRPr lang="en-US" dirty="0"/>
          </a:p>
        </p:txBody>
      </p:sp>
      <p:pic>
        <p:nvPicPr>
          <p:cNvPr id="4" name="Picture 3"/>
          <p:cNvPicPr>
            <a:picLocks noChangeAspect="1"/>
          </p:cNvPicPr>
          <p:nvPr/>
        </p:nvPicPr>
        <p:blipFill>
          <a:blip r:embed="rId3"/>
          <a:stretch>
            <a:fillRect/>
          </a:stretch>
        </p:blipFill>
        <p:spPr>
          <a:xfrm>
            <a:off x="9075761" y="918452"/>
            <a:ext cx="2929856" cy="5120528"/>
          </a:xfrm>
          <a:prstGeom prst="rect">
            <a:avLst/>
          </a:prstGeom>
        </p:spPr>
      </p:pic>
    </p:spTree>
    <p:extLst>
      <p:ext uri="{BB962C8B-B14F-4D97-AF65-F5344CB8AC3E}">
        <p14:creationId xmlns:p14="http://schemas.microsoft.com/office/powerpoint/2010/main" val="41774247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Study: Content Presentation Sketches</a:t>
            </a:r>
            <a:endParaRPr lang="en-US" dirty="0"/>
          </a:p>
        </p:txBody>
      </p:sp>
      <p:sp>
        <p:nvSpPr>
          <p:cNvPr id="3" name="Content Placeholder 2"/>
          <p:cNvSpPr>
            <a:spLocks noGrp="1"/>
          </p:cNvSpPr>
          <p:nvPr>
            <p:ph idx="1"/>
          </p:nvPr>
        </p:nvSpPr>
        <p:spPr>
          <a:xfrm>
            <a:off x="181922" y="1201001"/>
            <a:ext cx="11823695" cy="4017479"/>
          </a:xfrm>
        </p:spPr>
        <p:txBody>
          <a:bodyPr/>
          <a:lstStyle/>
          <a:p>
            <a:r>
              <a:rPr lang="en-US" dirty="0" smtClean="0"/>
              <a:t>Index card sitemap</a:t>
            </a:r>
          </a:p>
          <a:p>
            <a:r>
              <a:rPr lang="en-US" dirty="0" smtClean="0"/>
              <a:t>Paper sketches / storyboard</a:t>
            </a:r>
          </a:p>
          <a:p>
            <a:r>
              <a:rPr lang="en-US" dirty="0" smtClean="0"/>
              <a:t>Move </a:t>
            </a:r>
            <a:r>
              <a:rPr lang="en-US" dirty="0"/>
              <a:t>to HTML Skeleton ASAP</a:t>
            </a:r>
          </a:p>
          <a:p>
            <a:r>
              <a:rPr lang="en-US" dirty="0" smtClean="0"/>
              <a:t>CSS Reset</a:t>
            </a:r>
          </a:p>
          <a:p>
            <a:r>
              <a:rPr lang="en-US" dirty="0" smtClean="0"/>
              <a:t>Type ramp</a:t>
            </a:r>
          </a:p>
        </p:txBody>
      </p:sp>
    </p:spTree>
    <p:extLst>
      <p:ext uri="{BB962C8B-B14F-4D97-AF65-F5344CB8AC3E}">
        <p14:creationId xmlns:p14="http://schemas.microsoft.com/office/powerpoint/2010/main" val="4985551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21425" y="78400"/>
            <a:ext cx="8159662" cy="5943600"/>
          </a:xfrm>
          <a:prstGeom prst="rect">
            <a:avLst/>
          </a:prstGeom>
        </p:spPr>
      </p:pic>
    </p:spTree>
    <p:extLst>
      <p:ext uri="{BB962C8B-B14F-4D97-AF65-F5344CB8AC3E}">
        <p14:creationId xmlns:p14="http://schemas.microsoft.com/office/powerpoint/2010/main" val="40733132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72794" y="81883"/>
            <a:ext cx="6059866" cy="5943600"/>
          </a:xfrm>
          <a:prstGeom prst="rect">
            <a:avLst/>
          </a:prstGeom>
        </p:spPr>
      </p:pic>
    </p:spTree>
    <p:extLst>
      <p:ext uri="{BB962C8B-B14F-4D97-AF65-F5344CB8AC3E}">
        <p14:creationId xmlns:p14="http://schemas.microsoft.com/office/powerpoint/2010/main" val="31276568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96789" y="78118"/>
            <a:ext cx="5624564" cy="5943600"/>
          </a:xfrm>
          <a:prstGeom prst="rect">
            <a:avLst/>
          </a:prstGeom>
        </p:spPr>
      </p:pic>
    </p:spTree>
    <p:extLst>
      <p:ext uri="{BB962C8B-B14F-4D97-AF65-F5344CB8AC3E}">
        <p14:creationId xmlns:p14="http://schemas.microsoft.com/office/powerpoint/2010/main" val="2764675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Responsive Web Design</a:t>
            </a:r>
            <a:endParaRPr lang="en-US" dirty="0"/>
          </a:p>
        </p:txBody>
      </p:sp>
      <p:sp>
        <p:nvSpPr>
          <p:cNvPr id="3" name="Content Placeholder 2"/>
          <p:cNvSpPr>
            <a:spLocks noGrp="1"/>
          </p:cNvSpPr>
          <p:nvPr>
            <p:ph idx="1"/>
          </p:nvPr>
        </p:nvSpPr>
        <p:spPr/>
        <p:txBody>
          <a:bodyPr/>
          <a:lstStyle/>
          <a:p>
            <a:r>
              <a:rPr lang="en-US" dirty="0" smtClean="0"/>
              <a:t>Opposite of “prescriptive”</a:t>
            </a:r>
          </a:p>
          <a:p>
            <a:r>
              <a:rPr lang="en-US" dirty="0" smtClean="0"/>
              <a:t>Responds to:</a:t>
            </a:r>
          </a:p>
          <a:p>
            <a:pPr lvl="1"/>
            <a:r>
              <a:rPr lang="en-US" dirty="0" smtClean="0"/>
              <a:t>Browser capabilities</a:t>
            </a:r>
          </a:p>
          <a:p>
            <a:pPr lvl="1"/>
            <a:r>
              <a:rPr lang="en-US" dirty="0" smtClean="0"/>
              <a:t>Device capabilities</a:t>
            </a:r>
          </a:p>
          <a:p>
            <a:pPr lvl="1"/>
            <a:r>
              <a:rPr lang="en-US" dirty="0" smtClean="0"/>
              <a:t>User capabilities</a:t>
            </a:r>
          </a:p>
          <a:p>
            <a:pPr lvl="1"/>
            <a:r>
              <a:rPr lang="en-US" dirty="0" smtClean="0"/>
              <a:t>Viewport size and orientation</a:t>
            </a:r>
            <a:endParaRPr lang="en-US" dirty="0"/>
          </a:p>
        </p:txBody>
      </p:sp>
    </p:spTree>
    <p:extLst>
      <p:ext uri="{BB962C8B-B14F-4D97-AF65-F5344CB8AC3E}">
        <p14:creationId xmlns:p14="http://schemas.microsoft.com/office/powerpoint/2010/main" val="4164212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535907" y="77546"/>
            <a:ext cx="5134862" cy="5943600"/>
          </a:xfrm>
          <a:prstGeom prst="rect">
            <a:avLst/>
          </a:prstGeom>
        </p:spPr>
      </p:pic>
    </p:spTree>
    <p:extLst>
      <p:ext uri="{BB962C8B-B14F-4D97-AF65-F5344CB8AC3E}">
        <p14:creationId xmlns:p14="http://schemas.microsoft.com/office/powerpoint/2010/main" val="20640471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76635" y="86859"/>
            <a:ext cx="6272130" cy="5943600"/>
          </a:xfrm>
          <a:prstGeom prst="rect">
            <a:avLst/>
          </a:prstGeom>
        </p:spPr>
      </p:pic>
    </p:spTree>
    <p:extLst>
      <p:ext uri="{BB962C8B-B14F-4D97-AF65-F5344CB8AC3E}">
        <p14:creationId xmlns:p14="http://schemas.microsoft.com/office/powerpoint/2010/main" val="32244640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8135" y="82169"/>
            <a:ext cx="7012122" cy="5943600"/>
          </a:xfrm>
          <a:prstGeom prst="rect">
            <a:avLst/>
          </a:prstGeom>
        </p:spPr>
      </p:pic>
    </p:spTree>
    <p:extLst>
      <p:ext uri="{BB962C8B-B14F-4D97-AF65-F5344CB8AC3E}">
        <p14:creationId xmlns:p14="http://schemas.microsoft.com/office/powerpoint/2010/main" val="34623046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89576" y="87431"/>
            <a:ext cx="6038582" cy="5943600"/>
          </a:xfrm>
          <a:prstGeom prst="rect">
            <a:avLst/>
          </a:prstGeom>
        </p:spPr>
      </p:pic>
    </p:spTree>
    <p:extLst>
      <p:ext uri="{BB962C8B-B14F-4D97-AF65-F5344CB8AC3E}">
        <p14:creationId xmlns:p14="http://schemas.microsoft.com/office/powerpoint/2010/main" val="26064090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ASP.NET MVC 4 Skeleton</a:t>
            </a:r>
            <a:endParaRPr lang="en-US" dirty="0"/>
          </a:p>
        </p:txBody>
      </p:sp>
      <p:sp>
        <p:nvSpPr>
          <p:cNvPr id="3" name="Content Placeholder 2"/>
          <p:cNvSpPr>
            <a:spLocks noGrp="1"/>
          </p:cNvSpPr>
          <p:nvPr>
            <p:ph idx="1"/>
          </p:nvPr>
        </p:nvSpPr>
        <p:spPr/>
        <p:txBody>
          <a:bodyPr/>
          <a:lstStyle/>
          <a:p>
            <a:r>
              <a:rPr lang="en-US" dirty="0" smtClean="0"/>
              <a:t>Start with an “Empty” project</a:t>
            </a:r>
          </a:p>
          <a:p>
            <a:r>
              <a:rPr lang="en-US" dirty="0" smtClean="0"/>
              <a:t>Strip out Web API and other unneeded </a:t>
            </a:r>
            <a:r>
              <a:rPr lang="en-US" dirty="0" err="1" smtClean="0"/>
              <a:t>NuGet</a:t>
            </a:r>
            <a:r>
              <a:rPr lang="en-US" dirty="0" smtClean="0"/>
              <a:t> packages</a:t>
            </a:r>
          </a:p>
          <a:p>
            <a:r>
              <a:rPr lang="en-US" dirty="0" smtClean="0"/>
              <a:t>Add the master layout:</a:t>
            </a:r>
          </a:p>
          <a:p>
            <a:pPr lvl="1"/>
            <a:r>
              <a:rPr lang="en-US" dirty="0" smtClean="0"/>
              <a:t>Style bundle (normalize.css + site.css)</a:t>
            </a:r>
          </a:p>
          <a:p>
            <a:pPr lvl="1"/>
            <a:r>
              <a:rPr lang="en-US" dirty="0" smtClean="0"/>
              <a:t>HTML5shiv</a:t>
            </a:r>
          </a:p>
          <a:p>
            <a:pPr lvl="1"/>
            <a:r>
              <a:rPr lang="en-US" dirty="0" smtClean="0"/>
              <a:t>Minimal layout</a:t>
            </a:r>
          </a:p>
          <a:p>
            <a:endParaRPr lang="en-US" dirty="0"/>
          </a:p>
        </p:txBody>
      </p:sp>
    </p:spTree>
    <p:extLst>
      <p:ext uri="{BB962C8B-B14F-4D97-AF65-F5344CB8AC3E}">
        <p14:creationId xmlns:p14="http://schemas.microsoft.com/office/powerpoint/2010/main" val="22106776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856" y="970070"/>
            <a:ext cx="11623343" cy="4708981"/>
          </a:xfrm>
          <a:prstGeom prst="rect">
            <a:avLst/>
          </a:prstGeom>
        </p:spPr>
        <p:txBody>
          <a:bodyPr wrap="square">
            <a:spAutoFit/>
          </a:bodyPr>
          <a:lstStyle/>
          <a:p>
            <a:r>
              <a:rPr lang="en-US" sz="1200" dirty="0">
                <a:solidFill>
                  <a:srgbClr val="000000"/>
                </a:solidFill>
                <a:highlight>
                  <a:srgbClr val="FFFF00"/>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using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System.Web.Optimization</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&lt;</a:t>
            </a:r>
            <a:r>
              <a:rPr lang="en-US" sz="1200" dirty="0" smtClean="0">
                <a:solidFill>
                  <a:srgbClr val="800000"/>
                </a:solidFill>
                <a:highlight>
                  <a:srgbClr val="FFFFFF"/>
                </a:highlight>
                <a:latin typeface="Consolas" panose="020B0609020204030204" pitchFamily="49" charset="0"/>
              </a:rPr>
              <a:t>!DOCTYPE </a:t>
            </a:r>
            <a:r>
              <a:rPr lang="en-US" sz="1200" dirty="0" smtClean="0">
                <a:solidFill>
                  <a:srgbClr val="FF0000"/>
                </a:solidFill>
                <a:highlight>
                  <a:srgbClr val="FFFFFF"/>
                </a:highlight>
                <a:latin typeface="Consolas" panose="020B0609020204030204" pitchFamily="49" charset="0"/>
              </a:rPr>
              <a:t>html</a:t>
            </a:r>
            <a:r>
              <a:rPr lang="en-US" sz="1200" dirty="0" smtClean="0">
                <a:solidFill>
                  <a:srgbClr val="0000FF"/>
                </a:solidFill>
                <a:highlight>
                  <a:srgbClr val="FFFFFF"/>
                </a:highlight>
                <a:latin typeface="Consolas" panose="020B0609020204030204" pitchFamily="49" charset="0"/>
              </a:rPr>
              <a:t>&gt;</a:t>
            </a:r>
            <a:endParaRPr lang="en-US" sz="1200" dirty="0">
              <a:solidFill>
                <a:srgbClr val="0000FF"/>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html</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head</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meta</a:t>
            </a:r>
            <a:r>
              <a:rPr lang="en-US" sz="1200" dirty="0">
                <a:solidFill>
                  <a:srgbClr val="000000"/>
                </a:solidFill>
                <a:highlight>
                  <a:srgbClr val="FFFFFF"/>
                </a:highlight>
                <a:latin typeface="Consolas" panose="020B0609020204030204" pitchFamily="49" charset="0"/>
              </a:rPr>
              <a:t> </a:t>
            </a:r>
            <a:r>
              <a:rPr lang="en-US" sz="1200" dirty="0">
                <a:solidFill>
                  <a:srgbClr val="FF0000"/>
                </a:solidFill>
                <a:highlight>
                  <a:srgbClr val="FFFFFF"/>
                </a:highlight>
                <a:latin typeface="Consolas" panose="020B0609020204030204" pitchFamily="49" charset="0"/>
              </a:rPr>
              <a:t>charset</a:t>
            </a:r>
            <a:r>
              <a:rPr lang="en-US" sz="1200" dirty="0">
                <a:solidFill>
                  <a:srgbClr val="0000FF"/>
                </a:solidFill>
                <a:highlight>
                  <a:srgbClr val="FFFFFF"/>
                </a:highlight>
                <a:latin typeface="Consolas" panose="020B0609020204030204" pitchFamily="49" charset="0"/>
              </a:rPr>
              <a:t>="utf-8"&gt;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meta</a:t>
            </a:r>
            <a:r>
              <a:rPr lang="en-US" sz="1200" dirty="0">
                <a:solidFill>
                  <a:srgbClr val="000000"/>
                </a:solidFill>
                <a:highlight>
                  <a:srgbClr val="FFFFFF"/>
                </a:highlight>
                <a:latin typeface="Consolas" panose="020B0609020204030204" pitchFamily="49" charset="0"/>
              </a:rPr>
              <a:t> </a:t>
            </a:r>
            <a:r>
              <a:rPr lang="en-US" sz="1200" dirty="0">
                <a:solidFill>
                  <a:srgbClr val="FF0000"/>
                </a:solidFill>
                <a:highlight>
                  <a:srgbClr val="FFFFFF"/>
                </a:highlight>
                <a:latin typeface="Consolas" panose="020B0609020204030204" pitchFamily="49" charset="0"/>
              </a:rPr>
              <a:t>http-</a:t>
            </a:r>
            <a:r>
              <a:rPr lang="en-US" sz="1200" dirty="0" err="1">
                <a:solidFill>
                  <a:srgbClr val="FF0000"/>
                </a:solidFill>
                <a:highlight>
                  <a:srgbClr val="FFFFFF"/>
                </a:highlight>
                <a:latin typeface="Consolas" panose="020B0609020204030204" pitchFamily="49" charset="0"/>
              </a:rPr>
              <a:t>equiv</a:t>
            </a:r>
            <a:r>
              <a:rPr lang="en-US" sz="1200" dirty="0">
                <a:solidFill>
                  <a:srgbClr val="0000FF"/>
                </a:solidFill>
                <a:highlight>
                  <a:srgbClr val="FFFFFF"/>
                </a:highlight>
                <a:latin typeface="Consolas" panose="020B0609020204030204" pitchFamily="49" charset="0"/>
              </a:rPr>
              <a:t>="X-UA-Compatible"</a:t>
            </a:r>
            <a:r>
              <a:rPr lang="en-US" sz="1200" dirty="0">
                <a:solidFill>
                  <a:srgbClr val="000000"/>
                </a:solidFill>
                <a:highlight>
                  <a:srgbClr val="FFFFFF"/>
                </a:highlight>
                <a:latin typeface="Consolas" panose="020B0609020204030204" pitchFamily="49" charset="0"/>
              </a:rPr>
              <a:t> </a:t>
            </a:r>
            <a:r>
              <a:rPr lang="en-US" sz="1200" dirty="0">
                <a:solidFill>
                  <a:srgbClr val="FF0000"/>
                </a:solidFill>
                <a:highlight>
                  <a:srgbClr val="FFFFFF"/>
                </a:highlight>
                <a:latin typeface="Consolas" panose="020B0609020204030204" pitchFamily="49" charset="0"/>
              </a:rPr>
              <a:t>content</a:t>
            </a:r>
            <a:r>
              <a:rPr lang="en-US" sz="1200" dirty="0">
                <a:solidFill>
                  <a:srgbClr val="0000FF"/>
                </a:solidFill>
                <a:highlight>
                  <a:srgbClr val="FFFFFF"/>
                </a:highlight>
                <a:latin typeface="Consolas" panose="020B0609020204030204" pitchFamily="49" charset="0"/>
              </a:rPr>
              <a:t>="IE=</a:t>
            </a:r>
            <a:r>
              <a:rPr lang="en-US" sz="1200" dirty="0" err="1">
                <a:solidFill>
                  <a:srgbClr val="0000FF"/>
                </a:solidFill>
                <a:highlight>
                  <a:srgbClr val="FFFFFF"/>
                </a:highlight>
                <a:latin typeface="Consolas" panose="020B0609020204030204" pitchFamily="49" charset="0"/>
              </a:rPr>
              <a:t>edge,chrome</a:t>
            </a:r>
            <a:r>
              <a:rPr lang="en-US" sz="1200" dirty="0">
                <a:solidFill>
                  <a:srgbClr val="0000FF"/>
                </a:solidFill>
                <a:highlight>
                  <a:srgbClr val="FFFFFF"/>
                </a:highlight>
                <a:latin typeface="Consolas" panose="020B0609020204030204" pitchFamily="49" charset="0"/>
              </a:rPr>
              <a:t>=1"&gt;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meta</a:t>
            </a:r>
            <a:r>
              <a:rPr lang="en-US" sz="1200" dirty="0">
                <a:solidFill>
                  <a:srgbClr val="000000"/>
                </a:solidFill>
                <a:highlight>
                  <a:srgbClr val="FFFFFF"/>
                </a:highlight>
                <a:latin typeface="Consolas" panose="020B0609020204030204" pitchFamily="49" charset="0"/>
              </a:rPr>
              <a:t> </a:t>
            </a:r>
            <a:r>
              <a:rPr lang="en-US" sz="1200" dirty="0">
                <a:solidFill>
                  <a:srgbClr val="FF0000"/>
                </a:solidFill>
                <a:highlight>
                  <a:srgbClr val="FFFFFF"/>
                </a:highlight>
                <a:latin typeface="Consolas" panose="020B0609020204030204" pitchFamily="49" charset="0"/>
              </a:rPr>
              <a:t>name</a:t>
            </a:r>
            <a:r>
              <a:rPr lang="en-US" sz="1200" dirty="0">
                <a:solidFill>
                  <a:srgbClr val="0000FF"/>
                </a:solidFill>
                <a:highlight>
                  <a:srgbClr val="FFFFFF"/>
                </a:highlight>
                <a:latin typeface="Consolas" panose="020B0609020204030204" pitchFamily="49" charset="0"/>
              </a:rPr>
              <a:t>="viewport"</a:t>
            </a:r>
            <a:r>
              <a:rPr lang="en-US" sz="1200" dirty="0">
                <a:solidFill>
                  <a:srgbClr val="000000"/>
                </a:solidFill>
                <a:highlight>
                  <a:srgbClr val="FFFFFF"/>
                </a:highlight>
                <a:latin typeface="Consolas" panose="020B0609020204030204" pitchFamily="49" charset="0"/>
              </a:rPr>
              <a:t> </a:t>
            </a:r>
            <a:r>
              <a:rPr lang="en-US" sz="1200" dirty="0">
                <a:solidFill>
                  <a:srgbClr val="FF0000"/>
                </a:solidFill>
                <a:highlight>
                  <a:srgbClr val="FFFFFF"/>
                </a:highlight>
                <a:latin typeface="Consolas" panose="020B0609020204030204" pitchFamily="49" charset="0"/>
              </a:rPr>
              <a:t>content</a:t>
            </a:r>
            <a:r>
              <a:rPr lang="en-US" sz="1200" dirty="0">
                <a:solidFill>
                  <a:srgbClr val="0000FF"/>
                </a:solidFill>
                <a:highlight>
                  <a:srgbClr val="FFFFFF"/>
                </a:highlight>
                <a:latin typeface="Consolas" panose="020B0609020204030204" pitchFamily="49" charset="0"/>
              </a:rPr>
              <a:t>="width=device-width"&gt;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title</a:t>
            </a:r>
            <a:r>
              <a:rPr lang="en-US" sz="1200" dirty="0">
                <a:solidFill>
                  <a:srgbClr val="0000FF"/>
                </a:solidFill>
                <a:highlight>
                  <a:srgbClr val="FFFFFF"/>
                </a:highlight>
                <a:latin typeface="Consolas" panose="020B0609020204030204" pitchFamily="49" charset="0"/>
              </a:rPr>
              <a:t>&gt;</a:t>
            </a:r>
            <a:r>
              <a:rPr lang="en-US" sz="1200" dirty="0">
                <a:solidFill>
                  <a:srgbClr val="000000"/>
                </a:solidFill>
                <a:highlight>
                  <a:srgbClr val="FFFFFF"/>
                </a:highlight>
                <a:latin typeface="Consolas" panose="020B0609020204030204" pitchFamily="49" charset="0"/>
              </a:rPr>
              <a:t>Masters of the Universe</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title</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00"/>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Styles</a:t>
            </a:r>
            <a:r>
              <a:rPr lang="en-US" sz="1200" dirty="0" err="1">
                <a:solidFill>
                  <a:srgbClr val="000000"/>
                </a:solidFill>
                <a:highlight>
                  <a:srgbClr val="FFFFFF"/>
                </a:highlight>
                <a:latin typeface="Consolas" panose="020B0609020204030204" pitchFamily="49" charset="0"/>
              </a:rPr>
              <a:t>.Render</a:t>
            </a:r>
            <a:r>
              <a:rPr lang="en-US" sz="1200" dirty="0">
                <a:solidFill>
                  <a:srgbClr val="000000"/>
                </a:solidFill>
                <a:highlight>
                  <a:srgbClr val="FFFFFF"/>
                </a:highlight>
                <a:latin typeface="Consolas" panose="020B0609020204030204" pitchFamily="49" charset="0"/>
              </a:rPr>
              <a:t>(</a:t>
            </a:r>
            <a:r>
              <a:rPr lang="en-US" sz="1200" dirty="0">
                <a:solidFill>
                  <a:srgbClr val="A31515"/>
                </a:solidFill>
                <a:highlight>
                  <a:srgbClr val="FFFFFF"/>
                </a:highlight>
                <a:latin typeface="Consolas" panose="020B0609020204030204" pitchFamily="49" charset="0"/>
              </a:rPr>
              <a:t>"~/CSS/styles"</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6400"/>
                </a:solidFill>
                <a:highlight>
                  <a:srgbClr val="FFFFFF"/>
                </a:highlight>
                <a:latin typeface="Consolas" panose="020B0609020204030204" pitchFamily="49" charset="0"/>
              </a:rPr>
              <a:t>&lt;!--[if </a:t>
            </a:r>
            <a:r>
              <a:rPr lang="en-US" sz="1200" dirty="0" err="1">
                <a:solidFill>
                  <a:srgbClr val="006400"/>
                </a:solidFill>
                <a:highlight>
                  <a:srgbClr val="FFFFFF"/>
                </a:highlight>
                <a:latin typeface="Consolas" panose="020B0609020204030204" pitchFamily="49" charset="0"/>
              </a:rPr>
              <a:t>lt</a:t>
            </a:r>
            <a:r>
              <a:rPr lang="en-US" sz="1200" dirty="0">
                <a:solidFill>
                  <a:srgbClr val="006400"/>
                </a:solidFill>
                <a:highlight>
                  <a:srgbClr val="FFFFFF"/>
                </a:highlight>
                <a:latin typeface="Consolas" panose="020B0609020204030204" pitchFamily="49" charset="0"/>
              </a:rPr>
              <a:t> IE 9]&gt;</a:t>
            </a:r>
          </a:p>
          <a:p>
            <a:r>
              <a:rPr lang="en-US" sz="1200" dirty="0">
                <a:solidFill>
                  <a:srgbClr val="006400"/>
                </a:solidFill>
                <a:highlight>
                  <a:srgbClr val="FFFFFF"/>
                </a:highlight>
                <a:latin typeface="Consolas" panose="020B0609020204030204" pitchFamily="49" charset="0"/>
              </a:rPr>
              <a:t>    &lt;script </a:t>
            </a:r>
            <a:r>
              <a:rPr lang="en-US" sz="1200" dirty="0" err="1">
                <a:solidFill>
                  <a:srgbClr val="006400"/>
                </a:solidFill>
                <a:highlight>
                  <a:srgbClr val="FFFFFF"/>
                </a:highlight>
                <a:latin typeface="Consolas" panose="020B0609020204030204" pitchFamily="49" charset="0"/>
              </a:rPr>
              <a:t>src</a:t>
            </a:r>
            <a:r>
              <a:rPr lang="en-US" sz="1200" dirty="0">
                <a:solidFill>
                  <a:srgbClr val="006400"/>
                </a:solidFill>
                <a:highlight>
                  <a:srgbClr val="FFFFFF"/>
                </a:highlight>
                <a:latin typeface="Consolas" panose="020B0609020204030204" pitchFamily="49" charset="0"/>
              </a:rPr>
              <a:t>="~/JavaScript/html5shiv.js"&gt;&lt;/script&gt;</a:t>
            </a:r>
          </a:p>
          <a:p>
            <a:r>
              <a:rPr lang="en-US" sz="1200" dirty="0">
                <a:solidFill>
                  <a:srgbClr val="006400"/>
                </a:solidFill>
                <a:highlight>
                  <a:srgbClr val="FFFFFF"/>
                </a:highlight>
                <a:latin typeface="Consolas" panose="020B0609020204030204" pitchFamily="49" charset="0"/>
              </a:rPr>
              <a:t>    &lt;![</a:t>
            </a:r>
            <a:r>
              <a:rPr lang="en-US" sz="1200" dirty="0" err="1">
                <a:solidFill>
                  <a:srgbClr val="006400"/>
                </a:solidFill>
                <a:highlight>
                  <a:srgbClr val="FFFFFF"/>
                </a:highlight>
                <a:latin typeface="Consolas" panose="020B0609020204030204" pitchFamily="49" charset="0"/>
              </a:rPr>
              <a:t>endif</a:t>
            </a:r>
            <a:r>
              <a:rPr lang="en-US" sz="1200" dirty="0">
                <a:solidFill>
                  <a:srgbClr val="006400"/>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head</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body</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div</a:t>
            </a:r>
            <a:r>
              <a:rPr lang="en-US" sz="1200" dirty="0">
                <a:solidFill>
                  <a:srgbClr val="000000"/>
                </a:solidFill>
                <a:highlight>
                  <a:srgbClr val="FFFFFF"/>
                </a:highlight>
                <a:latin typeface="Consolas" panose="020B0609020204030204" pitchFamily="49" charset="0"/>
              </a:rPr>
              <a:t> </a:t>
            </a:r>
            <a:r>
              <a:rPr lang="en-US" sz="1200" dirty="0">
                <a:solidFill>
                  <a:srgbClr val="FF0000"/>
                </a:solidFill>
                <a:highlight>
                  <a:srgbClr val="FFFFFF"/>
                </a:highlight>
                <a:latin typeface="Consolas" panose="020B0609020204030204" pitchFamily="49" charset="0"/>
              </a:rPr>
              <a:t>class</a:t>
            </a:r>
            <a:r>
              <a:rPr lang="en-US" sz="1200" dirty="0">
                <a:solidFill>
                  <a:srgbClr val="0000FF"/>
                </a:solidFill>
                <a:highlight>
                  <a:srgbClr val="FFFFFF"/>
                </a:highlight>
                <a:latin typeface="Consolas" panose="020B0609020204030204" pitchFamily="49" charset="0"/>
              </a:rPr>
              <a:t>="page-center"&gt;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header</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div</a:t>
            </a:r>
            <a:r>
              <a:rPr lang="en-US" sz="1200" dirty="0">
                <a:solidFill>
                  <a:srgbClr val="000000"/>
                </a:solidFill>
                <a:highlight>
                  <a:srgbClr val="FFFFFF"/>
                </a:highlight>
                <a:latin typeface="Consolas" panose="020B0609020204030204" pitchFamily="49" charset="0"/>
              </a:rPr>
              <a:t> </a:t>
            </a:r>
            <a:r>
              <a:rPr lang="en-US" sz="1200" dirty="0">
                <a:solidFill>
                  <a:srgbClr val="FF0000"/>
                </a:solidFill>
                <a:highlight>
                  <a:srgbClr val="FFFFFF"/>
                </a:highlight>
                <a:latin typeface="Consolas" panose="020B0609020204030204" pitchFamily="49" charset="0"/>
              </a:rPr>
              <a:t>class</a:t>
            </a:r>
            <a:r>
              <a:rPr lang="en-US" sz="1200" dirty="0">
                <a:solidFill>
                  <a:srgbClr val="0000FF"/>
                </a:solidFill>
                <a:highlight>
                  <a:srgbClr val="FFFFFF"/>
                </a:highlight>
                <a:latin typeface="Consolas" panose="020B0609020204030204" pitchFamily="49" charset="0"/>
              </a:rPr>
              <a:t>="hero"&gt;</a:t>
            </a:r>
            <a:r>
              <a:rPr lang="en-US" sz="1200" dirty="0">
                <a:solidFill>
                  <a:srgbClr val="000000"/>
                </a:solidFill>
                <a:highlight>
                  <a:srgbClr val="FFFF00"/>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RenderSection</a:t>
            </a:r>
            <a:r>
              <a:rPr lang="en-US" sz="1200" dirty="0">
                <a:solidFill>
                  <a:srgbClr val="000000"/>
                </a:solidFill>
                <a:highlight>
                  <a:srgbClr val="FFFFFF"/>
                </a:highlight>
                <a:latin typeface="Consolas" panose="020B0609020204030204" pitchFamily="49" charset="0"/>
              </a:rPr>
              <a:t>(</a:t>
            </a:r>
            <a:r>
              <a:rPr lang="en-US" sz="1200" dirty="0">
                <a:solidFill>
                  <a:srgbClr val="A31515"/>
                </a:solidFill>
                <a:highlight>
                  <a:srgbClr val="FFFFFF"/>
                </a:highlight>
                <a:latin typeface="Consolas" panose="020B0609020204030204" pitchFamily="49" charset="0"/>
              </a:rPr>
              <a:t>"hero"</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true</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div</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h1</a:t>
            </a:r>
            <a:r>
              <a:rPr lang="en-US" sz="1200" dirty="0">
                <a:solidFill>
                  <a:srgbClr val="000000"/>
                </a:solidFill>
                <a:highlight>
                  <a:srgbClr val="FFFFFF"/>
                </a:highlight>
                <a:latin typeface="Consolas" panose="020B0609020204030204" pitchFamily="49" charset="0"/>
              </a:rPr>
              <a:t> </a:t>
            </a:r>
            <a:r>
              <a:rPr lang="en-US" sz="1200" dirty="0">
                <a:solidFill>
                  <a:srgbClr val="FF0000"/>
                </a:solidFill>
                <a:highlight>
                  <a:srgbClr val="FFFFFF"/>
                </a:highlight>
                <a:latin typeface="Consolas" panose="020B0609020204030204" pitchFamily="49" charset="0"/>
              </a:rPr>
              <a:t>class</a:t>
            </a:r>
            <a:r>
              <a:rPr lang="en-US" sz="1200" dirty="0">
                <a:solidFill>
                  <a:srgbClr val="0000FF"/>
                </a:solidFill>
                <a:highlight>
                  <a:srgbClr val="FFFFFF"/>
                </a:highlight>
                <a:latin typeface="Consolas" panose="020B0609020204030204" pitchFamily="49" charset="0"/>
              </a:rPr>
              <a:t>="logo"&gt;</a:t>
            </a:r>
            <a:r>
              <a:rPr lang="en-US" sz="1200" dirty="0">
                <a:solidFill>
                  <a:srgbClr val="000000"/>
                </a:solidFill>
                <a:highlight>
                  <a:srgbClr val="FFFFFF"/>
                </a:highlight>
                <a:latin typeface="Consolas" panose="020B0609020204030204" pitchFamily="49" charset="0"/>
              </a:rPr>
              <a:t>Masters of the Universe</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h1</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header</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RenderBody</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div</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body</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&lt;/</a:t>
            </a:r>
            <a:r>
              <a:rPr lang="en-US" sz="1200" dirty="0">
                <a:solidFill>
                  <a:srgbClr val="800000"/>
                </a:solidFill>
                <a:highlight>
                  <a:srgbClr val="FFFFFF"/>
                </a:highlight>
                <a:latin typeface="Consolas" panose="020B0609020204030204" pitchFamily="49" charset="0"/>
              </a:rPr>
              <a:t>html</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p:txBody>
      </p:sp>
      <p:sp>
        <p:nvSpPr>
          <p:cNvPr id="3" name="Title 1"/>
          <p:cNvSpPr txBox="1">
            <a:spLocks/>
          </p:cNvSpPr>
          <p:nvPr/>
        </p:nvSpPr>
        <p:spPr>
          <a:xfrm>
            <a:off x="181922" y="209939"/>
            <a:ext cx="11823695" cy="979715"/>
          </a:xfrm>
          <a:prstGeom prst="rect">
            <a:avLst/>
          </a:prstGeom>
        </p:spPr>
        <p:txBody>
          <a:bodyPr/>
          <a:lstStyle>
            <a:lvl1pPr algn="l" defTabSz="1219170" rtl="0" eaLnBrk="1" latinLnBrk="0" hangingPunct="1">
              <a:spcBef>
                <a:spcPct val="0"/>
              </a:spcBef>
              <a:buNone/>
              <a:defRPr sz="4800" b="1" kern="1200" baseline="0">
                <a:solidFill>
                  <a:srgbClr val="7AB800"/>
                </a:solidFill>
                <a:latin typeface="Calibri"/>
                <a:ea typeface="+mj-ea"/>
                <a:cs typeface="Calibri"/>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Case Study: ASP.NET MVC 4 Master Layout</a:t>
            </a:r>
            <a:endParaRPr lang="en-US" dirty="0"/>
          </a:p>
        </p:txBody>
      </p:sp>
    </p:spTree>
    <p:extLst>
      <p:ext uri="{BB962C8B-B14F-4D97-AF65-F5344CB8AC3E}">
        <p14:creationId xmlns:p14="http://schemas.microsoft.com/office/powerpoint/2010/main" val="38072270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33593" y="80962"/>
            <a:ext cx="5943600" cy="5901623"/>
          </a:xfrm>
          <a:prstGeom prst="rect">
            <a:avLst/>
          </a:prstGeom>
        </p:spPr>
      </p:pic>
    </p:spTree>
    <p:extLst>
      <p:ext uri="{BB962C8B-B14F-4D97-AF65-F5344CB8AC3E}">
        <p14:creationId xmlns:p14="http://schemas.microsoft.com/office/powerpoint/2010/main" val="22530305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35283" y="81886"/>
            <a:ext cx="5943600" cy="5638638"/>
          </a:xfrm>
          <a:prstGeom prst="rect">
            <a:avLst/>
          </a:prstGeom>
        </p:spPr>
      </p:pic>
    </p:spTree>
    <p:extLst>
      <p:ext uri="{BB962C8B-B14F-4D97-AF65-F5344CB8AC3E}">
        <p14:creationId xmlns:p14="http://schemas.microsoft.com/office/powerpoint/2010/main" val="20526986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35414" y="81887"/>
            <a:ext cx="5943600" cy="5442767"/>
          </a:xfrm>
          <a:prstGeom prst="rect">
            <a:avLst/>
          </a:prstGeom>
        </p:spPr>
      </p:pic>
    </p:spTree>
    <p:extLst>
      <p:ext uri="{BB962C8B-B14F-4D97-AF65-F5344CB8AC3E}">
        <p14:creationId xmlns:p14="http://schemas.microsoft.com/office/powerpoint/2010/main" val="20173624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Enhance the Layout for Mobile</a:t>
            </a:r>
            <a:endParaRPr lang="en-US" dirty="0"/>
          </a:p>
        </p:txBody>
      </p:sp>
      <p:sp>
        <p:nvSpPr>
          <p:cNvPr id="6" name="Content Placeholder 2"/>
          <p:cNvSpPr>
            <a:spLocks noGrp="1"/>
          </p:cNvSpPr>
          <p:nvPr>
            <p:ph idx="1"/>
          </p:nvPr>
        </p:nvSpPr>
        <p:spPr>
          <a:xfrm>
            <a:off x="181922" y="1189654"/>
            <a:ext cx="11823695" cy="4017479"/>
          </a:xfrm>
        </p:spPr>
        <p:txBody>
          <a:bodyPr/>
          <a:lstStyle/>
          <a:p>
            <a:r>
              <a:rPr lang="en-US" dirty="0" smtClean="0"/>
              <a:t>Position</a:t>
            </a:r>
          </a:p>
          <a:p>
            <a:r>
              <a:rPr lang="en-US" dirty="0" smtClean="0"/>
              <a:t>Type Size</a:t>
            </a:r>
          </a:p>
          <a:p>
            <a:r>
              <a:rPr lang="en-US" dirty="0" smtClean="0"/>
              <a:t>Padding/Margins</a:t>
            </a:r>
          </a:p>
          <a:p>
            <a:r>
              <a:rPr lang="en-US" dirty="0" smtClean="0"/>
              <a:t>Remove non-essentials</a:t>
            </a:r>
          </a:p>
        </p:txBody>
      </p:sp>
    </p:spTree>
    <p:extLst>
      <p:ext uri="{BB962C8B-B14F-4D97-AF65-F5344CB8AC3E}">
        <p14:creationId xmlns:p14="http://schemas.microsoft.com/office/powerpoint/2010/main" val="1951512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 </a:t>
            </a:r>
            <a:r>
              <a:rPr lang="en-US" dirty="0" smtClean="0"/>
              <a:t>Web Design</a:t>
            </a:r>
            <a:r>
              <a:rPr lang="en-US" dirty="0"/>
              <a:t>: Why</a:t>
            </a:r>
            <a:r>
              <a:rPr lang="en-US" dirty="0" smtClean="0"/>
              <a:t>?</a:t>
            </a:r>
            <a:endParaRPr lang="en-US" dirty="0"/>
          </a:p>
        </p:txBody>
      </p:sp>
      <p:sp>
        <p:nvSpPr>
          <p:cNvPr id="3" name="Content Placeholder 2"/>
          <p:cNvSpPr>
            <a:spLocks noGrp="1"/>
          </p:cNvSpPr>
          <p:nvPr>
            <p:ph idx="1"/>
          </p:nvPr>
        </p:nvSpPr>
        <p:spPr/>
        <p:txBody>
          <a:bodyPr/>
          <a:lstStyle/>
          <a:p>
            <a:r>
              <a:rPr lang="en-US" dirty="0" smtClean="0"/>
              <a:t>The rise of mobile and tablet computers over traditional desktops and laptops (aka the “</a:t>
            </a:r>
            <a:r>
              <a:rPr lang="en-US" dirty="0"/>
              <a:t>C</a:t>
            </a:r>
            <a:r>
              <a:rPr lang="en-US" dirty="0" smtClean="0"/>
              <a:t>onsumerization of IT”)</a:t>
            </a:r>
          </a:p>
          <a:p>
            <a:r>
              <a:rPr lang="en-US" dirty="0" smtClean="0"/>
              <a:t>Balance of reach and effort required to achieve it: know thy audience</a:t>
            </a:r>
          </a:p>
          <a:p>
            <a:r>
              <a:rPr lang="en-US" dirty="0" smtClean="0"/>
              <a:t>Consistency: avoid “Franken-edits” of your design by mobile devices</a:t>
            </a:r>
          </a:p>
          <a:p>
            <a:r>
              <a:rPr lang="en-US" dirty="0" smtClean="0"/>
              <a:t>Prioritize your message: most valuable things first</a:t>
            </a:r>
          </a:p>
          <a:p>
            <a:r>
              <a:rPr lang="en-US" dirty="0" smtClean="0"/>
              <a:t>User joy and engagement</a:t>
            </a:r>
            <a:endParaRPr lang="en-US" dirty="0"/>
          </a:p>
        </p:txBody>
      </p:sp>
    </p:spTree>
    <p:extLst>
      <p:ext uri="{BB962C8B-B14F-4D97-AF65-F5344CB8AC3E}">
        <p14:creationId xmlns:p14="http://schemas.microsoft.com/office/powerpoint/2010/main" val="32607950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20140" y="698942"/>
            <a:ext cx="3257550" cy="5143500"/>
          </a:xfrm>
          <a:prstGeom prst="rect">
            <a:avLst/>
          </a:prstGeom>
        </p:spPr>
      </p:pic>
      <p:pic>
        <p:nvPicPr>
          <p:cNvPr id="5" name="Picture 4"/>
          <p:cNvPicPr>
            <a:picLocks noChangeAspect="1"/>
          </p:cNvPicPr>
          <p:nvPr/>
        </p:nvPicPr>
        <p:blipFill>
          <a:blip r:embed="rId4"/>
          <a:stretch>
            <a:fillRect/>
          </a:stretch>
        </p:blipFill>
        <p:spPr>
          <a:xfrm>
            <a:off x="6521351" y="1208060"/>
            <a:ext cx="4810125" cy="3590925"/>
          </a:xfrm>
          <a:prstGeom prst="rect">
            <a:avLst/>
          </a:prstGeom>
        </p:spPr>
      </p:pic>
      <p:sp>
        <p:nvSpPr>
          <p:cNvPr id="2" name="TextBox 1"/>
          <p:cNvSpPr txBox="1"/>
          <p:nvPr/>
        </p:nvSpPr>
        <p:spPr>
          <a:xfrm>
            <a:off x="5476460" y="79513"/>
            <a:ext cx="910827" cy="369332"/>
          </a:xfrm>
          <a:prstGeom prst="rect">
            <a:avLst/>
          </a:prstGeom>
          <a:noFill/>
        </p:spPr>
        <p:txBody>
          <a:bodyPr wrap="none" rtlCol="0">
            <a:spAutoFit/>
          </a:bodyPr>
          <a:lstStyle/>
          <a:p>
            <a:r>
              <a:rPr lang="en-US" b="1" dirty="0" smtClean="0"/>
              <a:t>Before</a:t>
            </a:r>
            <a:endParaRPr lang="en-US" b="1" dirty="0"/>
          </a:p>
        </p:txBody>
      </p:sp>
    </p:spTree>
    <p:extLst>
      <p:ext uri="{BB962C8B-B14F-4D97-AF65-F5344CB8AC3E}">
        <p14:creationId xmlns:p14="http://schemas.microsoft.com/office/powerpoint/2010/main" val="15602633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20164" y="698995"/>
            <a:ext cx="3429000" cy="5200650"/>
          </a:xfrm>
          <a:prstGeom prst="rect">
            <a:avLst/>
          </a:prstGeom>
        </p:spPr>
      </p:pic>
      <p:pic>
        <p:nvPicPr>
          <p:cNvPr id="3" name="Picture 2"/>
          <p:cNvPicPr>
            <a:picLocks noChangeAspect="1"/>
          </p:cNvPicPr>
          <p:nvPr/>
        </p:nvPicPr>
        <p:blipFill>
          <a:blip r:embed="rId4"/>
          <a:stretch>
            <a:fillRect/>
          </a:stretch>
        </p:blipFill>
        <p:spPr>
          <a:xfrm>
            <a:off x="6522789" y="1211274"/>
            <a:ext cx="4867275" cy="3619500"/>
          </a:xfrm>
          <a:prstGeom prst="rect">
            <a:avLst/>
          </a:prstGeom>
        </p:spPr>
      </p:pic>
      <p:sp>
        <p:nvSpPr>
          <p:cNvPr id="4" name="TextBox 3"/>
          <p:cNvSpPr txBox="1"/>
          <p:nvPr/>
        </p:nvSpPr>
        <p:spPr>
          <a:xfrm>
            <a:off x="5476460" y="79513"/>
            <a:ext cx="710451" cy="369332"/>
          </a:xfrm>
          <a:prstGeom prst="rect">
            <a:avLst/>
          </a:prstGeom>
          <a:noFill/>
        </p:spPr>
        <p:txBody>
          <a:bodyPr wrap="none" rtlCol="0">
            <a:spAutoFit/>
          </a:bodyPr>
          <a:lstStyle/>
          <a:p>
            <a:r>
              <a:rPr lang="en-US" b="1" dirty="0" smtClean="0"/>
              <a:t>After</a:t>
            </a:r>
            <a:endParaRPr lang="en-US" b="1" dirty="0"/>
          </a:p>
        </p:txBody>
      </p:sp>
    </p:spTree>
    <p:extLst>
      <p:ext uri="{BB962C8B-B14F-4D97-AF65-F5344CB8AC3E}">
        <p14:creationId xmlns:p14="http://schemas.microsoft.com/office/powerpoint/2010/main" val="34317183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240" y="391354"/>
            <a:ext cx="5917911" cy="4786933"/>
          </a:xfrm>
          <a:prstGeom prst="rect">
            <a:avLst/>
          </a:prstGeom>
        </p:spPr>
      </p:pic>
      <p:pic>
        <p:nvPicPr>
          <p:cNvPr id="3" name="Picture 2"/>
          <p:cNvPicPr>
            <a:picLocks noChangeAspect="1"/>
          </p:cNvPicPr>
          <p:nvPr/>
        </p:nvPicPr>
        <p:blipFill>
          <a:blip r:embed="rId4"/>
          <a:stretch>
            <a:fillRect/>
          </a:stretch>
        </p:blipFill>
        <p:spPr>
          <a:xfrm>
            <a:off x="6190806" y="429454"/>
            <a:ext cx="5949184" cy="4748833"/>
          </a:xfrm>
          <a:prstGeom prst="rect">
            <a:avLst/>
          </a:prstGeom>
        </p:spPr>
      </p:pic>
      <p:sp>
        <p:nvSpPr>
          <p:cNvPr id="4" name="TextBox 3"/>
          <p:cNvSpPr txBox="1"/>
          <p:nvPr/>
        </p:nvSpPr>
        <p:spPr>
          <a:xfrm>
            <a:off x="1520687" y="5396948"/>
            <a:ext cx="8507896" cy="369332"/>
          </a:xfrm>
          <a:prstGeom prst="rect">
            <a:avLst/>
          </a:prstGeom>
          <a:noFill/>
        </p:spPr>
        <p:txBody>
          <a:bodyPr wrap="square" rtlCol="0">
            <a:spAutoFit/>
          </a:bodyPr>
          <a:lstStyle/>
          <a:p>
            <a:pPr algn="ctr"/>
            <a:r>
              <a:rPr lang="en-US" dirty="0" smtClean="0"/>
              <a:t>At the break point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1780594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Enhance Layout for Wide Desktop</a:t>
            </a:r>
            <a:endParaRPr lang="en-US" dirty="0"/>
          </a:p>
        </p:txBody>
      </p:sp>
      <p:sp>
        <p:nvSpPr>
          <p:cNvPr id="3" name="Content Placeholder 2"/>
          <p:cNvSpPr>
            <a:spLocks noGrp="1"/>
          </p:cNvSpPr>
          <p:nvPr>
            <p:ph idx="1"/>
          </p:nvPr>
        </p:nvSpPr>
        <p:spPr/>
        <p:txBody>
          <a:bodyPr/>
          <a:lstStyle/>
          <a:p>
            <a:r>
              <a:rPr lang="en-US" dirty="0" smtClean="0"/>
              <a:t>Position</a:t>
            </a:r>
          </a:p>
          <a:p>
            <a:r>
              <a:rPr lang="en-US" dirty="0" smtClean="0"/>
              <a:t>Type Size</a:t>
            </a:r>
          </a:p>
          <a:p>
            <a:r>
              <a:rPr lang="en-US" dirty="0" smtClean="0"/>
              <a:t>Avoid content islands</a:t>
            </a:r>
          </a:p>
          <a:p>
            <a:r>
              <a:rPr lang="en-US" dirty="0" smtClean="0"/>
              <a:t>Creative use of space</a:t>
            </a:r>
          </a:p>
          <a:p>
            <a:endParaRPr lang="en-US" dirty="0"/>
          </a:p>
        </p:txBody>
      </p:sp>
    </p:spTree>
    <p:extLst>
      <p:ext uri="{BB962C8B-B14F-4D97-AF65-F5344CB8AC3E}">
        <p14:creationId xmlns:p14="http://schemas.microsoft.com/office/powerpoint/2010/main" val="16453011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54008"/>
            <a:ext cx="12192000" cy="6603992"/>
          </a:xfrm>
          <a:prstGeom prst="rect">
            <a:avLst/>
          </a:prstGeom>
          <a:ln>
            <a:solidFill>
              <a:schemeClr val="tx1"/>
            </a:solidFill>
          </a:ln>
        </p:spPr>
      </p:pic>
    </p:spTree>
    <p:extLst>
      <p:ext uri="{BB962C8B-B14F-4D97-AF65-F5344CB8AC3E}">
        <p14:creationId xmlns:p14="http://schemas.microsoft.com/office/powerpoint/2010/main" val="168863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54001"/>
            <a:ext cx="12192000" cy="6604000"/>
          </a:xfrm>
          <a:prstGeom prst="rect">
            <a:avLst/>
          </a:prstGeom>
          <a:ln>
            <a:solidFill>
              <a:schemeClr val="tx1"/>
            </a:solidFill>
          </a:ln>
        </p:spPr>
      </p:pic>
    </p:spTree>
    <p:extLst>
      <p:ext uri="{BB962C8B-B14F-4D97-AF65-F5344CB8AC3E}">
        <p14:creationId xmlns:p14="http://schemas.microsoft.com/office/powerpoint/2010/main" val="1488966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Detailed Styling and Interactions</a:t>
            </a:r>
            <a:endParaRPr lang="en-US" dirty="0"/>
          </a:p>
        </p:txBody>
      </p:sp>
      <p:sp>
        <p:nvSpPr>
          <p:cNvPr id="3" name="Content Placeholder 2"/>
          <p:cNvSpPr>
            <a:spLocks noGrp="1"/>
          </p:cNvSpPr>
          <p:nvPr>
            <p:ph idx="1"/>
          </p:nvPr>
        </p:nvSpPr>
        <p:spPr/>
        <p:txBody>
          <a:bodyPr/>
          <a:lstStyle/>
          <a:p>
            <a:r>
              <a:rPr lang="en-US" dirty="0" smtClean="0"/>
              <a:t>Textures, shadows</a:t>
            </a:r>
          </a:p>
          <a:p>
            <a:r>
              <a:rPr lang="en-US" dirty="0" smtClean="0"/>
              <a:t>Touch, input types</a:t>
            </a:r>
          </a:p>
          <a:p>
            <a:endParaRPr lang="en-US" dirty="0"/>
          </a:p>
        </p:txBody>
      </p:sp>
    </p:spTree>
    <p:extLst>
      <p:ext uri="{BB962C8B-B14F-4D97-AF65-F5344CB8AC3E}">
        <p14:creationId xmlns:p14="http://schemas.microsoft.com/office/powerpoint/2010/main" val="8793047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54000"/>
            <a:ext cx="12192000" cy="6604000"/>
          </a:xfrm>
          <a:prstGeom prst="rect">
            <a:avLst/>
          </a:prstGeom>
        </p:spPr>
      </p:pic>
    </p:spTree>
    <p:extLst>
      <p:ext uri="{BB962C8B-B14F-4D97-AF65-F5344CB8AC3E}">
        <p14:creationId xmlns:p14="http://schemas.microsoft.com/office/powerpoint/2010/main" val="11880211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154" y="258417"/>
            <a:ext cx="12183846" cy="6599583"/>
          </a:xfrm>
          <a:prstGeom prst="rect">
            <a:avLst/>
          </a:prstGeom>
        </p:spPr>
      </p:pic>
    </p:spTree>
    <p:extLst>
      <p:ext uri="{BB962C8B-B14F-4D97-AF65-F5344CB8AC3E}">
        <p14:creationId xmlns:p14="http://schemas.microsoft.com/office/powerpoint/2010/main" val="855273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218358" y="445191"/>
            <a:ext cx="2448110" cy="4801541"/>
          </a:xfrm>
          <a:prstGeom prst="rect">
            <a:avLst/>
          </a:prstGeom>
        </p:spPr>
      </p:pic>
      <p:pic>
        <p:nvPicPr>
          <p:cNvPr id="3" name="Picture 2"/>
          <p:cNvPicPr>
            <a:picLocks noChangeAspect="1"/>
          </p:cNvPicPr>
          <p:nvPr/>
        </p:nvPicPr>
        <p:blipFill>
          <a:blip r:embed="rId4"/>
          <a:stretch>
            <a:fillRect/>
          </a:stretch>
        </p:blipFill>
        <p:spPr>
          <a:xfrm>
            <a:off x="308111" y="345800"/>
            <a:ext cx="7384775" cy="5678545"/>
          </a:xfrm>
          <a:prstGeom prst="rect">
            <a:avLst/>
          </a:prstGeom>
        </p:spPr>
      </p:pic>
      <p:pic>
        <p:nvPicPr>
          <p:cNvPr id="5" name="Picture 4"/>
          <p:cNvPicPr>
            <a:picLocks noChangeAspect="1"/>
          </p:cNvPicPr>
          <p:nvPr/>
        </p:nvPicPr>
        <p:blipFill>
          <a:blip r:embed="rId5"/>
          <a:stretch>
            <a:fillRect/>
          </a:stretch>
        </p:blipFill>
        <p:spPr>
          <a:xfrm>
            <a:off x="3199744" y="934426"/>
            <a:ext cx="5736884" cy="7130705"/>
          </a:xfrm>
          <a:prstGeom prst="rect">
            <a:avLst/>
          </a:prstGeom>
        </p:spPr>
      </p:pic>
    </p:spTree>
    <p:extLst>
      <p:ext uri="{BB962C8B-B14F-4D97-AF65-F5344CB8AC3E}">
        <p14:creationId xmlns:p14="http://schemas.microsoft.com/office/powerpoint/2010/main" val="1025474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 </a:t>
            </a:r>
            <a:r>
              <a:rPr lang="en-US" dirty="0" smtClean="0"/>
              <a:t>Web Design</a:t>
            </a:r>
            <a:r>
              <a:rPr lang="en-US" dirty="0"/>
              <a:t>: Why </a:t>
            </a:r>
            <a:r>
              <a:rPr lang="en-US" dirty="0" smtClean="0"/>
              <a:t>Not?</a:t>
            </a:r>
            <a:endParaRPr lang="en-US" dirty="0"/>
          </a:p>
        </p:txBody>
      </p:sp>
      <p:sp>
        <p:nvSpPr>
          <p:cNvPr id="3" name="Content Placeholder 2"/>
          <p:cNvSpPr>
            <a:spLocks noGrp="1"/>
          </p:cNvSpPr>
          <p:nvPr>
            <p:ph idx="1"/>
          </p:nvPr>
        </p:nvSpPr>
        <p:spPr/>
        <p:txBody>
          <a:bodyPr/>
          <a:lstStyle/>
          <a:p>
            <a:r>
              <a:rPr lang="en-US" dirty="0" smtClean="0"/>
              <a:t>Audience doesn’t care</a:t>
            </a:r>
          </a:p>
          <a:p>
            <a:r>
              <a:rPr lang="en-US" dirty="0" smtClean="0"/>
              <a:t>The Cost/Time/Benefit Analysis says “No”</a:t>
            </a:r>
          </a:p>
          <a:p>
            <a:r>
              <a:rPr lang="en-US" dirty="0" smtClean="0"/>
              <a:t>Need for highly-targeted designs that are “fixed width” based</a:t>
            </a:r>
          </a:p>
          <a:p>
            <a:r>
              <a:rPr lang="en-US" dirty="0" smtClean="0"/>
              <a:t>Only need a subset of responsive techniques on a subset of site</a:t>
            </a:r>
            <a:endParaRPr lang="en-US" dirty="0"/>
          </a:p>
        </p:txBody>
      </p:sp>
    </p:spTree>
    <p:extLst>
      <p:ext uri="{BB962C8B-B14F-4D97-AF65-F5344CB8AC3E}">
        <p14:creationId xmlns:p14="http://schemas.microsoft.com/office/powerpoint/2010/main" val="4328303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06723" y="113738"/>
            <a:ext cx="7786868" cy="5943600"/>
          </a:xfrm>
          <a:prstGeom prst="rect">
            <a:avLst/>
          </a:prstGeom>
        </p:spPr>
      </p:pic>
    </p:spTree>
    <p:extLst>
      <p:ext uri="{BB962C8B-B14F-4D97-AF65-F5344CB8AC3E}">
        <p14:creationId xmlns:p14="http://schemas.microsoft.com/office/powerpoint/2010/main" val="27522469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38487" y="120848"/>
            <a:ext cx="7899624" cy="5943600"/>
          </a:xfrm>
          <a:prstGeom prst="rect">
            <a:avLst/>
          </a:prstGeom>
        </p:spPr>
      </p:pic>
    </p:spTree>
    <p:extLst>
      <p:ext uri="{BB962C8B-B14F-4D97-AF65-F5344CB8AC3E}">
        <p14:creationId xmlns:p14="http://schemas.microsoft.com/office/powerpoint/2010/main" val="37427567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06471" y="294860"/>
            <a:ext cx="2887609" cy="5534025"/>
          </a:xfrm>
          <a:prstGeom prst="rect">
            <a:avLst/>
          </a:prstGeom>
        </p:spPr>
      </p:pic>
      <p:pic>
        <p:nvPicPr>
          <p:cNvPr id="3" name="Picture 2"/>
          <p:cNvPicPr>
            <a:picLocks noChangeAspect="1"/>
          </p:cNvPicPr>
          <p:nvPr/>
        </p:nvPicPr>
        <p:blipFill>
          <a:blip r:embed="rId4"/>
          <a:stretch>
            <a:fillRect/>
          </a:stretch>
        </p:blipFill>
        <p:spPr>
          <a:xfrm>
            <a:off x="4454720" y="271668"/>
            <a:ext cx="3022198" cy="5580407"/>
          </a:xfrm>
          <a:prstGeom prst="rect">
            <a:avLst/>
          </a:prstGeom>
        </p:spPr>
      </p:pic>
      <p:pic>
        <p:nvPicPr>
          <p:cNvPr id="4" name="Picture 3"/>
          <p:cNvPicPr>
            <a:picLocks noChangeAspect="1"/>
          </p:cNvPicPr>
          <p:nvPr/>
        </p:nvPicPr>
        <p:blipFill>
          <a:blip r:embed="rId5"/>
          <a:stretch>
            <a:fillRect/>
          </a:stretch>
        </p:blipFill>
        <p:spPr>
          <a:xfrm>
            <a:off x="7937558" y="248478"/>
            <a:ext cx="3092626" cy="5729287"/>
          </a:xfrm>
          <a:prstGeom prst="rect">
            <a:avLst/>
          </a:prstGeom>
        </p:spPr>
      </p:pic>
    </p:spTree>
    <p:extLst>
      <p:ext uri="{BB962C8B-B14F-4D97-AF65-F5344CB8AC3E}">
        <p14:creationId xmlns:p14="http://schemas.microsoft.com/office/powerpoint/2010/main" val="34666209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Test, test, test</a:t>
            </a:r>
            <a:endParaRPr lang="en-US" dirty="0"/>
          </a:p>
        </p:txBody>
      </p:sp>
      <p:sp>
        <p:nvSpPr>
          <p:cNvPr id="3" name="Content Placeholder 2"/>
          <p:cNvSpPr>
            <a:spLocks noGrp="1"/>
          </p:cNvSpPr>
          <p:nvPr>
            <p:ph idx="1"/>
          </p:nvPr>
        </p:nvSpPr>
        <p:spPr/>
        <p:txBody>
          <a:bodyPr/>
          <a:lstStyle/>
          <a:p>
            <a:r>
              <a:rPr lang="en-US" dirty="0" smtClean="0"/>
              <a:t>Testing tools:</a:t>
            </a:r>
          </a:p>
          <a:p>
            <a:pPr lvl="1"/>
            <a:r>
              <a:rPr lang="en-US" dirty="0" err="1" smtClean="0"/>
              <a:t>WatiN</a:t>
            </a:r>
            <a:r>
              <a:rPr lang="en-US" dirty="0" smtClean="0"/>
              <a:t> / Selenium</a:t>
            </a:r>
          </a:p>
          <a:p>
            <a:r>
              <a:rPr lang="en-US" dirty="0" smtClean="0"/>
              <a:t>Device simulation:</a:t>
            </a:r>
          </a:p>
          <a:p>
            <a:pPr lvl="1"/>
            <a:r>
              <a:rPr lang="en-US" dirty="0" err="1" smtClean="0"/>
              <a:t>BrowserStack</a:t>
            </a:r>
            <a:endParaRPr lang="en-US" dirty="0" smtClean="0"/>
          </a:p>
          <a:p>
            <a:pPr lvl="1"/>
            <a:r>
              <a:rPr lang="en-US" dirty="0" smtClean="0"/>
              <a:t>Electric Mobile Studio</a:t>
            </a:r>
          </a:p>
          <a:p>
            <a:pPr lvl="1"/>
            <a:r>
              <a:rPr lang="en-US" dirty="0" smtClean="0"/>
              <a:t>Mobilizer</a:t>
            </a:r>
          </a:p>
          <a:p>
            <a:pPr lvl="1"/>
            <a:r>
              <a:rPr lang="en-US" dirty="0" err="1" smtClean="0"/>
              <a:t>VirtualBox</a:t>
            </a:r>
            <a:endParaRPr lang="en-US" dirty="0" smtClean="0"/>
          </a:p>
          <a:p>
            <a:pPr lvl="1"/>
            <a:r>
              <a:rPr lang="en-US" dirty="0" smtClean="0"/>
              <a:t>Simulators will only take you so far</a:t>
            </a:r>
            <a:endParaRPr lang="en-US" dirty="0"/>
          </a:p>
        </p:txBody>
      </p:sp>
    </p:spTree>
    <p:extLst>
      <p:ext uri="{BB962C8B-B14F-4D97-AF65-F5344CB8AC3E}">
        <p14:creationId xmlns:p14="http://schemas.microsoft.com/office/powerpoint/2010/main" val="32455603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Samples</a:t>
            </a:r>
            <a:endParaRPr lang="en-US" dirty="0"/>
          </a:p>
        </p:txBody>
      </p:sp>
      <p:sp>
        <p:nvSpPr>
          <p:cNvPr id="3" name="Content Placeholder 2"/>
          <p:cNvSpPr>
            <a:spLocks noGrp="1"/>
          </p:cNvSpPr>
          <p:nvPr>
            <p:ph idx="1"/>
          </p:nvPr>
        </p:nvSpPr>
        <p:spPr/>
        <p:txBody>
          <a:bodyPr/>
          <a:lstStyle/>
          <a:p>
            <a:r>
              <a:rPr lang="en-US" dirty="0">
                <a:hlinkClick r:id="rId3"/>
              </a:rPr>
              <a:t>https://</a:t>
            </a:r>
            <a:r>
              <a:rPr lang="en-US" dirty="0" smtClean="0">
                <a:hlinkClick r:id="rId3"/>
              </a:rPr>
              <a:t>github.com/ajryan/CodeCamp2013</a:t>
            </a:r>
            <a:r>
              <a:rPr lang="en-US" dirty="0" smtClean="0"/>
              <a:t> (Code)</a:t>
            </a:r>
          </a:p>
          <a:p>
            <a:r>
              <a:rPr lang="en-US" dirty="0" smtClean="0">
                <a:hlinkClick r:id="rId4"/>
              </a:rPr>
              <a:t>http://codecampresponsive.apphb.com</a:t>
            </a:r>
            <a:r>
              <a:rPr lang="en-US" dirty="0" smtClean="0"/>
              <a:t> (Live demos)</a:t>
            </a:r>
          </a:p>
          <a:p>
            <a:r>
              <a:rPr lang="en-US" dirty="0" smtClean="0">
                <a:hlinkClick r:id="rId5"/>
              </a:rPr>
              <a:t>http://mastersband.apphb.com</a:t>
            </a:r>
            <a:r>
              <a:rPr lang="en-US" dirty="0" smtClean="0"/>
              <a:t> (Responsive re-design)</a:t>
            </a:r>
          </a:p>
          <a:p>
            <a:endParaRPr lang="en-US" dirty="0"/>
          </a:p>
        </p:txBody>
      </p:sp>
    </p:spTree>
    <p:extLst>
      <p:ext uri="{BB962C8B-B14F-4D97-AF65-F5344CB8AC3E}">
        <p14:creationId xmlns:p14="http://schemas.microsoft.com/office/powerpoint/2010/main" val="1434141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Web Design: Brief History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91178410"/>
              </p:ext>
            </p:extLst>
          </p:nvPr>
        </p:nvGraphicFramePr>
        <p:xfrm>
          <a:off x="182563" y="1189038"/>
          <a:ext cx="11823700" cy="4643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20903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Before</a:t>
            </a:r>
            <a:endParaRPr lang="en-US" dirty="0"/>
          </a:p>
        </p:txBody>
      </p:sp>
      <p:pic>
        <p:nvPicPr>
          <p:cNvPr id="4" name="Content Placeholder 3"/>
          <p:cNvPicPr>
            <a:picLocks noGrp="1" noChangeAspect="1"/>
          </p:cNvPicPr>
          <p:nvPr>
            <p:ph idx="1"/>
          </p:nvPr>
        </p:nvPicPr>
        <p:blipFill>
          <a:blip r:embed="rId3"/>
          <a:stretch>
            <a:fillRect/>
          </a:stretch>
        </p:blipFill>
        <p:spPr>
          <a:xfrm>
            <a:off x="426851" y="1189654"/>
            <a:ext cx="6905625" cy="4495800"/>
          </a:xfrm>
          <a:prstGeom prst="rect">
            <a:avLst/>
          </a:prstGeom>
        </p:spPr>
      </p:pic>
    </p:spTree>
    <p:extLst>
      <p:ext uri="{BB962C8B-B14F-4D97-AF65-F5344CB8AC3E}">
        <p14:creationId xmlns:p14="http://schemas.microsoft.com/office/powerpoint/2010/main" val="128493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Before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5507" y="1112877"/>
            <a:ext cx="2148292" cy="41428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86" y="1112877"/>
            <a:ext cx="6139070" cy="472065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643" y="1347788"/>
            <a:ext cx="1881277" cy="3660311"/>
          </a:xfrm>
          <a:prstGeom prst="rect">
            <a:avLst/>
          </a:prstGeom>
        </p:spPr>
      </p:pic>
    </p:spTree>
    <p:extLst>
      <p:ext uri="{BB962C8B-B14F-4D97-AF65-F5344CB8AC3E}">
        <p14:creationId xmlns:p14="http://schemas.microsoft.com/office/powerpoint/2010/main" val="24025510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Code_Mastery_SF_{Speaker}_{Title}</Template>
  <TotalTime>24194</TotalTime>
  <Words>8078</Words>
  <Application>Microsoft Office PowerPoint</Application>
  <PresentationFormat>Widescreen</PresentationFormat>
  <Paragraphs>818</Paragraphs>
  <Slides>64</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Century Gothic</vt:lpstr>
      <vt:lpstr>Consolas</vt:lpstr>
      <vt:lpstr>Courier New</vt:lpstr>
      <vt:lpstr>Lucida Grande</vt:lpstr>
      <vt:lpstr>Wingdings</vt:lpstr>
      <vt:lpstr>Wingdings 2</vt:lpstr>
      <vt:lpstr>Austin</vt:lpstr>
      <vt:lpstr>Responsive Web Design</vt:lpstr>
      <vt:lpstr>Agenda</vt:lpstr>
      <vt:lpstr>PowerPoint Presentation</vt:lpstr>
      <vt:lpstr>Defining Responsive Web Design</vt:lpstr>
      <vt:lpstr>Response Web Design: Why?</vt:lpstr>
      <vt:lpstr>Response Web Design: Why Not?</vt:lpstr>
      <vt:lpstr>Response Web Design: Brief History</vt:lpstr>
      <vt:lpstr>Case Study: Before</vt:lpstr>
      <vt:lpstr>Case Study: Before</vt:lpstr>
      <vt:lpstr>Core Techniques</vt:lpstr>
      <vt:lpstr>Grid Systems</vt:lpstr>
      <vt:lpstr>PowerPoint Presentation</vt:lpstr>
      <vt:lpstr>Media Queries</vt:lpstr>
      <vt:lpstr>Viewport</vt:lpstr>
      <vt:lpstr>Finding Your Break Points</vt:lpstr>
      <vt:lpstr>PowerPoint Presentation</vt:lpstr>
      <vt:lpstr>PowerPoint Presentation</vt:lpstr>
      <vt:lpstr>PowerPoint Presentation</vt:lpstr>
      <vt:lpstr>The Goldilocks Approach</vt:lpstr>
      <vt:lpstr>Responsive Media</vt:lpstr>
      <vt:lpstr>Responsive Images</vt:lpstr>
      <vt:lpstr>Responsive Video</vt:lpstr>
      <vt:lpstr>Responsive Forms</vt:lpstr>
      <vt:lpstr>Typography</vt:lpstr>
      <vt:lpstr>Fonts – Browser Quirks and Gotchas</vt:lpstr>
      <vt:lpstr>Other Techniques</vt:lpstr>
      <vt:lpstr>Responsive Web Design Case Study</vt:lpstr>
      <vt:lpstr>Case Study: Before</vt:lpstr>
      <vt:lpstr>Case Study: Focus on Value</vt:lpstr>
      <vt:lpstr>Case Study: Understand your Site Visitors</vt:lpstr>
      <vt:lpstr>Case Study: Collect Content</vt:lpstr>
      <vt:lpstr>PowerPoint Presentation</vt:lpstr>
      <vt:lpstr>PowerPoint Presentation</vt:lpstr>
      <vt:lpstr>PowerPoint Presentation</vt:lpstr>
      <vt:lpstr>Case Study: Content Organization</vt:lpstr>
      <vt:lpstr>Case Study: Content Presentation Sketches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ASP.NET MVC 4 Skeleton</vt:lpstr>
      <vt:lpstr>PowerPoint Presentation</vt:lpstr>
      <vt:lpstr>PowerPoint Presentation</vt:lpstr>
      <vt:lpstr>PowerPoint Presentation</vt:lpstr>
      <vt:lpstr>PowerPoint Presentation</vt:lpstr>
      <vt:lpstr>Case Study: Enhance the Layout for Mobile</vt:lpstr>
      <vt:lpstr>PowerPoint Presentation</vt:lpstr>
      <vt:lpstr>PowerPoint Presentation</vt:lpstr>
      <vt:lpstr>PowerPoint Presentation</vt:lpstr>
      <vt:lpstr>Case Study: Enhance Layout for Wide Desktop</vt:lpstr>
      <vt:lpstr>PowerPoint Presentation</vt:lpstr>
      <vt:lpstr>PowerPoint Presentation</vt:lpstr>
      <vt:lpstr>Case Study: Detailed Styling and Interactions</vt:lpstr>
      <vt:lpstr>PowerPoint Presentation</vt:lpstr>
      <vt:lpstr>PowerPoint Presentation</vt:lpstr>
      <vt:lpstr>PowerPoint Presentation</vt:lpstr>
      <vt:lpstr>PowerPoint Presentation</vt:lpstr>
      <vt:lpstr>PowerPoint Presentation</vt:lpstr>
      <vt:lpstr>PowerPoint Presentation</vt:lpstr>
      <vt:lpstr>Case Study: Test, test, test</vt:lpstr>
      <vt:lpstr>Code Samples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Responsive Web Design</dc:title>
  <dc:creator>Aidan Ryan</dc:creator>
  <cp:lastModifiedBy>Daniel Hester</cp:lastModifiedBy>
  <cp:revision>564</cp:revision>
  <dcterms:created xsi:type="dcterms:W3CDTF">2013-01-30T17:05:47Z</dcterms:created>
  <dcterms:modified xsi:type="dcterms:W3CDTF">2013-10-23T20:30:39Z</dcterms:modified>
</cp:coreProperties>
</file>